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sldIdLst>
    <p:sldId id="256" r:id="rId2"/>
    <p:sldId id="361" r:id="rId3"/>
    <p:sldId id="366" r:id="rId4"/>
    <p:sldId id="369" r:id="rId5"/>
    <p:sldId id="367" r:id="rId6"/>
    <p:sldId id="368" r:id="rId7"/>
    <p:sldId id="360" r:id="rId8"/>
    <p:sldId id="357" r:id="rId9"/>
    <p:sldId id="358" r:id="rId10"/>
    <p:sldId id="373" r:id="rId11"/>
    <p:sldId id="371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3" r:id="rId21"/>
    <p:sldId id="384" r:id="rId22"/>
    <p:sldId id="385" r:id="rId23"/>
    <p:sldId id="386" r:id="rId24"/>
    <p:sldId id="382" r:id="rId25"/>
    <p:sldId id="387" r:id="rId26"/>
    <p:sldId id="391" r:id="rId27"/>
    <p:sldId id="388" r:id="rId28"/>
    <p:sldId id="389" r:id="rId29"/>
    <p:sldId id="390" r:id="rId30"/>
    <p:sldId id="392" r:id="rId31"/>
    <p:sldId id="414" r:id="rId32"/>
    <p:sldId id="393" r:id="rId33"/>
    <p:sldId id="395" r:id="rId34"/>
    <p:sldId id="396" r:id="rId35"/>
    <p:sldId id="394" r:id="rId36"/>
    <p:sldId id="397" r:id="rId37"/>
    <p:sldId id="413" r:id="rId38"/>
    <p:sldId id="411" r:id="rId39"/>
    <p:sldId id="398" r:id="rId40"/>
    <p:sldId id="403" r:id="rId41"/>
    <p:sldId id="404" r:id="rId42"/>
    <p:sldId id="405" r:id="rId43"/>
    <p:sldId id="402" r:id="rId44"/>
    <p:sldId id="408" r:id="rId45"/>
    <p:sldId id="409" r:id="rId46"/>
    <p:sldId id="410" r:id="rId47"/>
    <p:sldId id="415" r:id="rId48"/>
    <p:sldId id="416" r:id="rId49"/>
    <p:sldId id="417" r:id="rId50"/>
    <p:sldId id="418" r:id="rId51"/>
    <p:sldId id="419" r:id="rId52"/>
    <p:sldId id="420" r:id="rId53"/>
    <p:sldId id="422" r:id="rId54"/>
    <p:sldId id="421" r:id="rId55"/>
    <p:sldId id="423" r:id="rId56"/>
    <p:sldId id="426" r:id="rId57"/>
    <p:sldId id="425" r:id="rId58"/>
    <p:sldId id="428" r:id="rId59"/>
    <p:sldId id="429" r:id="rId60"/>
    <p:sldId id="427" r:id="rId61"/>
    <p:sldId id="430" r:id="rId62"/>
    <p:sldId id="431" r:id="rId63"/>
    <p:sldId id="433" r:id="rId64"/>
    <p:sldId id="434" r:id="rId65"/>
    <p:sldId id="436" r:id="rId66"/>
    <p:sldId id="437" r:id="rId67"/>
    <p:sldId id="435" r:id="rId68"/>
    <p:sldId id="442" r:id="rId69"/>
    <p:sldId id="443" r:id="rId70"/>
    <p:sldId id="438" r:id="rId71"/>
    <p:sldId id="440" r:id="rId72"/>
    <p:sldId id="439" r:id="rId73"/>
    <p:sldId id="441" r:id="rId74"/>
    <p:sldId id="355" r:id="rId7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lapértelmezett szakasz" id="{9F83A587-8AA7-48E7-80DE-A328DA0623F7}">
          <p14:sldIdLst>
            <p14:sldId id="256"/>
            <p14:sldId id="361"/>
            <p14:sldId id="366"/>
            <p14:sldId id="369"/>
            <p14:sldId id="367"/>
            <p14:sldId id="368"/>
            <p14:sldId id="360"/>
            <p14:sldId id="357"/>
            <p14:sldId id="358"/>
            <p14:sldId id="373"/>
            <p14:sldId id="371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3"/>
            <p14:sldId id="384"/>
            <p14:sldId id="385"/>
            <p14:sldId id="386"/>
            <p14:sldId id="382"/>
            <p14:sldId id="387"/>
            <p14:sldId id="391"/>
            <p14:sldId id="388"/>
            <p14:sldId id="389"/>
            <p14:sldId id="390"/>
            <p14:sldId id="392"/>
            <p14:sldId id="414"/>
            <p14:sldId id="393"/>
            <p14:sldId id="395"/>
            <p14:sldId id="396"/>
            <p14:sldId id="394"/>
            <p14:sldId id="397"/>
            <p14:sldId id="413"/>
            <p14:sldId id="411"/>
            <p14:sldId id="398"/>
            <p14:sldId id="403"/>
            <p14:sldId id="404"/>
            <p14:sldId id="405"/>
            <p14:sldId id="402"/>
            <p14:sldId id="408"/>
            <p14:sldId id="409"/>
            <p14:sldId id="410"/>
            <p14:sldId id="415"/>
            <p14:sldId id="416"/>
            <p14:sldId id="417"/>
            <p14:sldId id="418"/>
            <p14:sldId id="419"/>
            <p14:sldId id="420"/>
            <p14:sldId id="422"/>
            <p14:sldId id="421"/>
            <p14:sldId id="423"/>
            <p14:sldId id="426"/>
            <p14:sldId id="425"/>
            <p14:sldId id="428"/>
            <p14:sldId id="429"/>
            <p14:sldId id="427"/>
            <p14:sldId id="430"/>
            <p14:sldId id="431"/>
            <p14:sldId id="433"/>
            <p14:sldId id="434"/>
            <p14:sldId id="436"/>
            <p14:sldId id="437"/>
            <p14:sldId id="435"/>
            <p14:sldId id="442"/>
            <p14:sldId id="443"/>
            <p14:sldId id="438"/>
            <p14:sldId id="440"/>
            <p14:sldId id="439"/>
            <p14:sldId id="441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EFF6EE"/>
    <a:srgbClr val="3333CC"/>
    <a:srgbClr val="DBEB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3" autoAdjust="0"/>
    <p:restoredTop sz="93634" autoAdjust="0"/>
  </p:normalViewPr>
  <p:slideViewPr>
    <p:cSldViewPr showGuides="1">
      <p:cViewPr varScale="1">
        <p:scale>
          <a:sx n="71" d="100"/>
          <a:sy n="71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C8468-F57E-4B6B-B8A8-13EA565C1A39}" type="datetimeFigureOut">
              <a:rPr lang="hu-HU" smtClean="0"/>
              <a:pPr/>
              <a:t>2018.09.24.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692C2-99CC-4A1C-99DE-03499B660D4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92C2-99CC-4A1C-99DE-03499B660D4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92C2-99CC-4A1C-99DE-03499B660D45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92C2-99CC-4A1C-99DE-03499B660D4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59832" y="3717032"/>
            <a:ext cx="5824736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" y="72000"/>
            <a:ext cx="8928000" cy="54000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000" y="692696"/>
            <a:ext cx="8928000" cy="5544616"/>
          </a:xfrm>
        </p:spPr>
        <p:txBody>
          <a:bodyPr/>
          <a:lstStyle>
            <a:lvl1pPr marL="288000" indent="0">
              <a:spcBef>
                <a:spcPts val="600"/>
              </a:spcBef>
              <a:buNone/>
              <a:defRPr sz="3000" b="1">
                <a:latin typeface="Arial" pitchFamily="34" charset="0"/>
                <a:cs typeface="Arial" pitchFamily="34" charset="0"/>
              </a:defRPr>
            </a:lvl1pPr>
            <a:lvl2pPr marL="792000">
              <a:spcBef>
                <a:spcPts val="600"/>
              </a:spcBef>
              <a:buFont typeface="Wingdings" pitchFamily="2" charset="2"/>
              <a:buChar char="Ø"/>
              <a:defRPr b="1">
                <a:latin typeface="Arial" pitchFamily="34" charset="0"/>
                <a:cs typeface="Arial" pitchFamily="34" charset="0"/>
              </a:defRPr>
            </a:lvl2pPr>
            <a:lvl3pPr>
              <a:defRPr sz="2800" b="1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108000" y="6372000"/>
            <a:ext cx="18000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32000" y="6372000"/>
            <a:ext cx="28800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128000" y="6372000"/>
            <a:ext cx="18000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8E6471-85CD-4FE3-A988-EB3878CA114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" y="72000"/>
            <a:ext cx="8928000" cy="540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40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8000" y="720000"/>
            <a:ext cx="4320000" cy="5400000"/>
          </a:xfrm>
        </p:spPr>
        <p:txBody>
          <a:bodyPr/>
          <a:lstStyle>
            <a:lvl1pPr>
              <a:defRPr lang="hu-HU" sz="3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lv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</a:pPr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0000" y="720000"/>
            <a:ext cx="4320000" cy="5400000"/>
          </a:xfrm>
        </p:spPr>
        <p:txBody>
          <a:bodyPr/>
          <a:lstStyle>
            <a:lvl1pPr>
              <a:defRPr lang="hu-HU" sz="30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lv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</a:pPr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hu-HU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98E6471-85CD-4FE3-A988-EB3878CA114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2018.09.26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Okos város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6471-85CD-4FE3-A988-EB3878CA114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n/development/desa/population/publications/pdf/urbanization/the_worlds_cities_in_2016_data_booklet.pdf" TargetMode="External"/><Relationship Id="rId2" Type="http://schemas.openxmlformats.org/officeDocument/2006/relationships/hyperlink" Target="https://population.un.org/wup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hu-HU" sz="6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okos város</a:t>
            </a:r>
            <a:r>
              <a:rPr lang="hu-HU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Schmideg Iván</a:t>
            </a:r>
            <a:r>
              <a:rPr lang="hu-HU" sz="5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sz="3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4608512" cy="2736304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rgbClr val="0070C0"/>
                </a:solidFill>
              </a:rPr>
              <a:t>Vételtechnika </a:t>
            </a:r>
            <a:r>
              <a:rPr lang="hu-HU" b="1" dirty="0" err="1" smtClean="0">
                <a:solidFill>
                  <a:srgbClr val="0070C0"/>
                </a:solidFill>
              </a:rPr>
              <a:t>Szo</a:t>
            </a:r>
            <a:r>
              <a:rPr lang="hu-HU" b="1" dirty="0" smtClean="0">
                <a:solidFill>
                  <a:srgbClr val="0070C0"/>
                </a:solidFill>
              </a:rPr>
              <a:t>.</a:t>
            </a:r>
            <a:br>
              <a:rPr lang="hu-HU" b="1" dirty="0" smtClean="0">
                <a:solidFill>
                  <a:srgbClr val="0070C0"/>
                </a:solidFill>
              </a:rPr>
            </a:br>
            <a:r>
              <a:rPr lang="hu-HU" b="1" dirty="0" err="1" smtClean="0">
                <a:solidFill>
                  <a:srgbClr val="0070C0"/>
                </a:solidFill>
              </a:rPr>
              <a:t>Kábeltv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Szo</a:t>
            </a:r>
            <a:r>
              <a:rPr lang="hu-HU" b="1" dirty="0" smtClean="0">
                <a:solidFill>
                  <a:srgbClr val="0070C0"/>
                </a:solidFill>
              </a:rPr>
              <a:t>.</a:t>
            </a:r>
          </a:p>
          <a:p>
            <a:pPr algn="l"/>
            <a:r>
              <a:rPr lang="hu-HU" b="1" dirty="0" smtClean="0">
                <a:solidFill>
                  <a:srgbClr val="0070C0"/>
                </a:solidFill>
              </a:rPr>
              <a:t>Média Klub</a:t>
            </a:r>
          </a:p>
          <a:p>
            <a:endParaRPr lang="hu-HU" sz="1800" b="1" dirty="0" smtClean="0"/>
          </a:p>
          <a:p>
            <a:endParaRPr lang="hu-HU" sz="1800" b="1" dirty="0" smtClean="0"/>
          </a:p>
          <a:p>
            <a:pPr algn="l"/>
            <a:r>
              <a:rPr lang="hu-HU" sz="1800" b="1" dirty="0" smtClean="0">
                <a:solidFill>
                  <a:srgbClr val="0070C0"/>
                </a:solidFill>
              </a:rPr>
              <a:t>2018. szeptember 26</a:t>
            </a:r>
            <a:endParaRPr lang="hu-HU" sz="1800" dirty="0">
              <a:solidFill>
                <a:srgbClr val="0070C0"/>
              </a:solidFill>
            </a:endParaRPr>
          </a:p>
        </p:txBody>
      </p:sp>
      <p:pic>
        <p:nvPicPr>
          <p:cNvPr id="6" name="Kép 5" descr="HTE_header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4667" y="3789040"/>
            <a:ext cx="1848027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Településosztály szerinti megoszlás</a:t>
            </a:r>
            <a:endParaRPr lang="hu-HU" dirty="0"/>
          </a:p>
        </p:txBody>
      </p:sp>
      <p:pic>
        <p:nvPicPr>
          <p:cNvPr id="7" name="Tartalom helye 6" descr="Népesség településosztá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183" y="692150"/>
            <a:ext cx="8411633" cy="5545138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Megavárosok megoszlása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9" name="Tartalom helye 8" descr="Megaci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50" y="692696"/>
            <a:ext cx="8928100" cy="4731893"/>
          </a:xfrm>
        </p:spPr>
      </p:pic>
      <p:sp>
        <p:nvSpPr>
          <p:cNvPr id="10" name="Téglalap 9"/>
          <p:cNvSpPr/>
          <p:nvPr/>
        </p:nvSpPr>
        <p:spPr>
          <a:xfrm>
            <a:off x="3357148" y="5517232"/>
            <a:ext cx="2429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 2 x 0,5 város Isztanbul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 a városok méretében?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hu-HU" dirty="0" smtClean="0"/>
              <a:t>A francia Alexandre Le </a:t>
            </a:r>
            <a:r>
              <a:rPr lang="hu-HU" dirty="0" err="1" smtClean="0"/>
              <a:t>Maître</a:t>
            </a:r>
            <a:r>
              <a:rPr lang="hu-HU" dirty="0" smtClean="0"/>
              <a:t> már 1682-ben keresett a francia városok nagyságát, növekedését leíró valamilyen rendszert.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hu-HU" dirty="0" smtClean="0"/>
              <a:t>A német fizikus Felix </a:t>
            </a:r>
            <a:r>
              <a:rPr lang="hu-HU" dirty="0" err="1" smtClean="0"/>
              <a:t>Auerbach</a:t>
            </a:r>
            <a:r>
              <a:rPr lang="hu-HU" dirty="0" smtClean="0"/>
              <a:t> 1913-ban ismert fel törvényszerűséget:</a:t>
            </a:r>
          </a:p>
          <a:p>
            <a:pPr marL="961200" lvl="1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hu-HU" dirty="0" smtClean="0"/>
              <a:t>egy ország városait csökkenő lakosság-szám szerint rendezve, mindegyik lakosság-számhoz 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baseline="-25000" dirty="0" smtClean="0"/>
              <a:t> </a:t>
            </a:r>
            <a:r>
              <a:rPr lang="hu-HU" dirty="0" smtClean="0"/>
              <a:t>) egy rangszámot (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 smtClean="0"/>
              <a:t>) rendelve (a legnépesebb város lakosság-számához az 1‑es, a második legnépesebbéhez a 2‑es rangszámot és így tovább) a rangszámot a hozzá tartozó lakosság-számmal összeszorozva hozzávetőleg állandó értéket kapott: 	</a:t>
            </a:r>
            <a:r>
              <a:rPr lang="hu-HU" sz="3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3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3000" i="1" baseline="-25000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hu-HU" sz="3000" i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hu-HU" sz="3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hu-HU" sz="3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hu-H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Zipf tv.jpg"/>
          <p:cNvPicPr>
            <a:picLocks noChangeAspect="1"/>
          </p:cNvPicPr>
          <p:nvPr/>
        </p:nvPicPr>
        <p:blipFill>
          <a:blip r:embed="rId2" cstate="print"/>
          <a:srcRect l="5790" t="11326" r="3474" b="9708"/>
          <a:stretch>
            <a:fillRect/>
          </a:stretch>
        </p:blipFill>
        <p:spPr>
          <a:xfrm>
            <a:off x="3246041" y="3429000"/>
            <a:ext cx="2651918" cy="16518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 a városok méretében?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törvényszerűség azonban egy amerikai nyelvészprofesszor, George </a:t>
            </a:r>
            <a:r>
              <a:rPr lang="hu-HU" dirty="0" err="1" smtClean="0"/>
              <a:t>Kingsley</a:t>
            </a:r>
            <a:r>
              <a:rPr lang="hu-HU" dirty="0" smtClean="0"/>
              <a:t> </a:t>
            </a:r>
            <a:r>
              <a:rPr lang="hu-HU" dirty="0" err="1" smtClean="0"/>
              <a:t>Zipf</a:t>
            </a:r>
            <a:r>
              <a:rPr lang="hu-HU" dirty="0" smtClean="0"/>
              <a:t> nevét viseli, aki arra az eredményre jutott, hogy egy ország 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 err="1" smtClean="0"/>
              <a:t>-edik</a:t>
            </a:r>
            <a:r>
              <a:rPr lang="hu-HU" dirty="0" smtClean="0"/>
              <a:t> városának népességszáma 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 smtClean="0"/>
              <a:t>) és az 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 err="1" smtClean="0"/>
              <a:t>-edik</a:t>
            </a:r>
            <a:r>
              <a:rPr lang="hu-HU" dirty="0" smtClean="0"/>
              <a:t> város rangszáma (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dirty="0" smtClean="0"/>
              <a:t>) közötti összefüggés: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ahol a </a:t>
            </a:r>
            <a:r>
              <a:rPr lang="hu-HU" b="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dirty="0" smtClean="0"/>
              <a:t> 	</a:t>
            </a:r>
            <a:r>
              <a:rPr lang="hu-HU" dirty="0" err="1" smtClean="0"/>
              <a:t>Zipf</a:t>
            </a:r>
            <a:r>
              <a:rPr lang="hu-HU" dirty="0" smtClean="0"/>
              <a:t> állandó értéke ≈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Zipf</a:t>
            </a:r>
            <a:r>
              <a:rPr lang="hu-HU" dirty="0" smtClean="0"/>
              <a:t> törvény USA-ra</a:t>
            </a:r>
            <a:endParaRPr lang="hu-HU" dirty="0"/>
          </a:p>
        </p:txBody>
      </p:sp>
      <p:pic>
        <p:nvPicPr>
          <p:cNvPr id="7" name="Tartalom helye 6" descr="power-law-us-cities-popul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6910" y="692150"/>
            <a:ext cx="6230180" cy="5545138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14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Zipf</a:t>
            </a:r>
            <a:r>
              <a:rPr lang="hu-HU" dirty="0" smtClean="0"/>
              <a:t> törvény Magyarországra</a:t>
            </a:r>
            <a:endParaRPr lang="hu-HU" dirty="0"/>
          </a:p>
        </p:txBody>
      </p:sp>
      <p:pic>
        <p:nvPicPr>
          <p:cNvPr id="7" name="Tartalom helye 6" descr="hnk_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260" y="692150"/>
            <a:ext cx="8503480" cy="5545138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Zipf</a:t>
            </a:r>
            <a:r>
              <a:rPr lang="hu-HU" dirty="0" smtClean="0"/>
              <a:t> törvény modellje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Kiindulás: </a:t>
            </a:r>
          </a:p>
          <a:p>
            <a:r>
              <a:rPr lang="hu-HU" dirty="0" smtClean="0"/>
              <a:t>Iparosodott országokban a városokban nem csak a lakosság zöme koncentrálódik, hanem a gazdasági tevékenység is. </a:t>
            </a:r>
          </a:p>
          <a:p>
            <a:r>
              <a:rPr lang="hu-HU" dirty="0" smtClean="0"/>
              <a:t>A városi struktúra a gazdasági tevékenységnek és a város növekedési folyamatának dinamikus kölcsönhatásából alakul ki. </a:t>
            </a:r>
          </a:p>
          <a:p>
            <a:r>
              <a:rPr lang="hu-HU" dirty="0" smtClean="0"/>
              <a:t>A gazdaságot érő sokkszerű pozitív hatások (pl. váratlan fellendülés, termelékenységi, vagy innovációs áttörés) és negatív hatások a városok között egymástól függetlenül és egyenletesen oszlanak el. </a:t>
            </a:r>
          </a:p>
          <a:p>
            <a:r>
              <a:rPr lang="hu-HU" dirty="0" smtClean="0"/>
              <a:t>Ilyen feltételek mellett a nagy lélekszámú városok esetén a </a:t>
            </a:r>
            <a:r>
              <a:rPr lang="hu-HU" dirty="0" err="1" smtClean="0"/>
              <a:t>Zipf</a:t>
            </a:r>
            <a:r>
              <a:rPr lang="hu-HU" dirty="0" smtClean="0"/>
              <a:t> törvény érvényes. 	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Zipf</a:t>
            </a:r>
            <a:r>
              <a:rPr lang="hu-HU" dirty="0" smtClean="0"/>
              <a:t> törvény korlátai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Európában csak a nemzetállamokra, az USA-ban csak az egész országra érvényes.</a:t>
            </a:r>
          </a:p>
          <a:p>
            <a:r>
              <a:rPr lang="hu-HU" dirty="0" smtClean="0"/>
              <a:t>Hol húzzák meg a város határát </a:t>
            </a:r>
          </a:p>
          <a:p>
            <a:pPr marL="896938" indent="-269875">
              <a:buFont typeface="Arial" pitchFamily="34" charset="0"/>
              <a:buChar char="•"/>
            </a:pPr>
            <a:r>
              <a:rPr lang="hu-HU" dirty="0" smtClean="0"/>
              <a:t>	közigazgatási határ (városmag), </a:t>
            </a:r>
          </a:p>
          <a:p>
            <a:pPr marL="896938" indent="-269875">
              <a:buFont typeface="Arial" pitchFamily="34" charset="0"/>
              <a:buChar char="•"/>
            </a:pPr>
            <a:r>
              <a:rPr lang="hu-HU" dirty="0" smtClean="0"/>
              <a:t>„funkcionális városi terület” </a:t>
            </a:r>
            <a:br>
              <a:rPr lang="hu-HU" dirty="0" smtClean="0"/>
            </a:br>
            <a:r>
              <a:rPr lang="hu-HU" dirty="0" smtClean="0"/>
              <a:t>	(</a:t>
            </a:r>
            <a:r>
              <a:rPr lang="hu-HU" dirty="0" err="1" smtClean="0"/>
              <a:t>Functional</a:t>
            </a:r>
            <a:r>
              <a:rPr lang="hu-HU" dirty="0" smtClean="0"/>
              <a:t> Urban </a:t>
            </a:r>
            <a:r>
              <a:rPr lang="hu-HU" dirty="0" err="1" smtClean="0"/>
              <a:t>Area</a:t>
            </a:r>
            <a:r>
              <a:rPr lang="hu-HU" dirty="0" smtClean="0"/>
              <a:t> = FUA)</a:t>
            </a:r>
            <a:br>
              <a:rPr lang="hu-HU" dirty="0" smtClean="0"/>
            </a:br>
            <a:r>
              <a:rPr lang="hu-HU" dirty="0" smtClean="0"/>
              <a:t>vonzáskörzet is beletartozik, ahonnan bejárnak dolgozni a városba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OECD módszer funkcionális terület </a:t>
            </a:r>
            <a:endParaRPr lang="hu-HU" dirty="0"/>
          </a:p>
        </p:txBody>
      </p:sp>
      <p:pic>
        <p:nvPicPr>
          <p:cNvPr id="7" name="Tartalom helye 6" descr="HU Functional areas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51999"/>
            <a:ext cx="7620000" cy="5425440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18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OECD módszer funkcionális terület </a:t>
            </a:r>
            <a:endParaRPr lang="hu-HU" dirty="0"/>
          </a:p>
        </p:txBody>
      </p:sp>
      <p:pic>
        <p:nvPicPr>
          <p:cNvPr id="7" name="Tartalom helye 6" descr="HU Functional ar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950" y="1532272"/>
            <a:ext cx="8928100" cy="3864893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19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hu-HU" dirty="0" smtClean="0"/>
              <a:t>A városiasodása folyamata, jellemzői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dirty="0" smtClean="0"/>
              <a:t>A városiasodás oka, előnyök, hátrányok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dirty="0" smtClean="0"/>
              <a:t>A kihívás: a városiasodás előnyeinek megtartásával kiküszöbölni a hátrányokat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hu-HU" dirty="0" smtClean="0"/>
              <a:t>Megoldási javaslat: okos város</a:t>
            </a:r>
          </a:p>
          <a:p>
            <a:pPr marL="449263" indent="-449263">
              <a:buFont typeface="Wingdings" pitchFamily="2" charset="2"/>
              <a:buChar char="Ø"/>
            </a:pPr>
            <a:r>
              <a:rPr lang="hu-HU" dirty="0" smtClean="0"/>
              <a:t>Okos város definíció</a:t>
            </a:r>
          </a:p>
          <a:p>
            <a:pPr marL="449263" indent="-449263">
              <a:buFont typeface="Wingdings" pitchFamily="2" charset="2"/>
              <a:buChar char="Ø"/>
            </a:pPr>
            <a:r>
              <a:rPr lang="hu-HU" dirty="0" smtClean="0"/>
              <a:t>Okos város tulajdonságok, mérőszámok</a:t>
            </a:r>
          </a:p>
          <a:p>
            <a:pPr marL="449263" indent="-449263">
              <a:buFont typeface="Wingdings" pitchFamily="2" charset="2"/>
              <a:buChar char="Ø"/>
            </a:pPr>
            <a:r>
              <a:rPr lang="hu-HU" dirty="0" smtClean="0"/>
              <a:t>Okos város pillérek</a:t>
            </a:r>
          </a:p>
          <a:p>
            <a:pPr marL="449263" indent="-449263">
              <a:buFont typeface="Wingdings" pitchFamily="2" charset="2"/>
              <a:buChar char="Ø"/>
            </a:pPr>
            <a:r>
              <a:rPr lang="hu-HU" dirty="0" smtClean="0"/>
              <a:t>Eredmények, kihívások </a:t>
            </a:r>
          </a:p>
          <a:p>
            <a:pPr marL="449263" indent="-449263">
              <a:buFont typeface="Wingdings" pitchFamily="2" charset="2"/>
              <a:buChar char="Ø"/>
            </a:pPr>
            <a:r>
              <a:rPr lang="hu-HU" dirty="0" smtClean="0"/>
              <a:t>Kitekintés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Indikátorok vs. lakosságszám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hu-HU" dirty="0" err="1" smtClean="0"/>
              <a:t>Geoffrey</a:t>
            </a:r>
            <a:r>
              <a:rPr lang="hu-HU" dirty="0" smtClean="0"/>
              <a:t> West fizikus feltette a kérdést: Általánosítható-e a </a:t>
            </a:r>
            <a:r>
              <a:rPr lang="hu-HU" dirty="0" err="1" smtClean="0"/>
              <a:t>Zipf</a:t>
            </a:r>
            <a:r>
              <a:rPr lang="hu-HU" dirty="0" smtClean="0"/>
              <a:t> törvény modelljének feltételezése: „a városokban nem csak a lakosság zöme koncentrálódik, hanem a gazdasági tevékenység is”? </a:t>
            </a:r>
          </a:p>
          <a:p>
            <a:pPr>
              <a:spcBef>
                <a:spcPts val="0"/>
              </a:spcBef>
            </a:pPr>
            <a:endParaRPr lang="hu-HU" dirty="0" smtClean="0"/>
          </a:p>
          <a:p>
            <a:pPr algn="ctr">
              <a:spcBef>
                <a:spcPts val="0"/>
              </a:spcBef>
            </a:pPr>
            <a:r>
              <a:rPr lang="hu-HU" dirty="0" smtClean="0"/>
              <a:t>Kiindulás: biológia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Állatok anyagcsere-sebessége 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dirty="0" smtClean="0"/>
              <a:t>) és testtömege 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dirty="0" smtClean="0"/>
              <a:t>) között hatványösszefüggés van (</a:t>
            </a:r>
            <a:r>
              <a:rPr lang="hu-HU" dirty="0" err="1" smtClean="0"/>
              <a:t>Kleiber</a:t>
            </a:r>
            <a:r>
              <a:rPr lang="hu-HU" dirty="0" smtClean="0"/>
              <a:t> törvény):</a:t>
            </a:r>
          </a:p>
          <a:p>
            <a:pPr>
              <a:spcBef>
                <a:spcPts val="0"/>
              </a:spcBef>
            </a:pPr>
            <a:endParaRPr lang="hu-HU" sz="800" dirty="0" smtClean="0"/>
          </a:p>
          <a:p>
            <a:pPr algn="ctr">
              <a:spcBef>
                <a:spcPts val="0"/>
              </a:spcBef>
            </a:pPr>
            <a:r>
              <a:rPr lang="hu-HU" sz="3200" i="1" dirty="0" smtClean="0">
                <a:latin typeface="Times New Roman" pitchFamily="18" charset="0"/>
                <a:cs typeface="Times New Roman" pitchFamily="18" charset="0"/>
              </a:rPr>
              <a:t>B ≈ M</a:t>
            </a:r>
            <a:r>
              <a:rPr lang="hu-HU" sz="3200" i="1" baseline="30000" dirty="0" smtClean="0">
                <a:latin typeface="Times New Roman" pitchFamily="18" charset="0"/>
                <a:cs typeface="Times New Roman" pitchFamily="18" charset="0"/>
              </a:rPr>
              <a:t>3/4</a:t>
            </a:r>
            <a:endParaRPr lang="hu-HU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Kleiber</a:t>
            </a:r>
            <a:r>
              <a:rPr lang="hu-HU" dirty="0" smtClean="0"/>
              <a:t> törvény emlősökre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9" name="Tartalom helye 8" descr="Metabolikus ará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1749" y="692150"/>
            <a:ext cx="6540502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Kleiber</a:t>
            </a:r>
            <a:r>
              <a:rPr lang="hu-HU" dirty="0" smtClean="0"/>
              <a:t> törvény kiterjesztése</a:t>
            </a:r>
            <a:endParaRPr lang="hu-HU" dirty="0"/>
          </a:p>
        </p:txBody>
      </p:sp>
      <p:pic>
        <p:nvPicPr>
          <p:cNvPr id="8" name="Tartalom helye 7" descr="I10-83-metabol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39298"/>
            <a:ext cx="7200800" cy="4850839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West kérdései és eredményei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Van-e analóg összefüggés a várost jellemző indikátorok 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u-HU" dirty="0" smtClean="0"/>
              <a:t>) és a város lakóinak száma (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dirty="0" smtClean="0"/>
              <a:t>) között? Érvényes-e, és ha igen mely városi indikátorra az alábbi összefüggés:</a:t>
            </a:r>
          </a:p>
          <a:p>
            <a:pPr algn="ctr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Y(t) = Y</a:t>
            </a:r>
            <a:r>
              <a:rPr lang="hu-HU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N(t)</a:t>
            </a:r>
            <a:r>
              <a:rPr lang="hu-HU" i="1" baseline="30000" dirty="0" smtClean="0">
                <a:latin typeface="Times New Roman" pitchFamily="18" charset="0"/>
                <a:cs typeface="Times New Roman" pitchFamily="18" charset="0"/>
              </a:rPr>
              <a:t>β</a:t>
            </a:r>
          </a:p>
          <a:p>
            <a:endParaRPr lang="hu-HU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/>
              <a:t>A vizsgálatot az USA városaira végezte </a:t>
            </a:r>
          </a:p>
          <a:p>
            <a:pPr algn="ctr"/>
            <a:endParaRPr lang="hu-H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West eredményei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573680" y="1052736"/>
          <a:ext cx="7996640" cy="3947160"/>
        </p:xfrm>
        <a:graphic>
          <a:graphicData uri="http://schemas.openxmlformats.org/drawingml/2006/table">
            <a:tbl>
              <a:tblPr/>
              <a:tblGrid>
                <a:gridCol w="28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 &gt; 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 &gt; 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Új szabadalmak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1,27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Feltalálók száma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1,25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Magán K + F foglalkoztatás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1,34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"Szuperkreatív" foglalkoztatás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1,15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K + F foglalkoztatás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1,26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K + F intézmény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1,19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Össz</a:t>
                      </a:r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 kereset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Összes bankbetét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GDP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1,13 - 1,26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Összes áramfogyasztás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1,07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Friss AIDS esetek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1,23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Súlyos bűnügyek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1,16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 ≈ 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 ≈ 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Összes lakásépítés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Összes foglalkoztatás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1,01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Háztartások áramfogyasztása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1,00 - 1,05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Háztartások vízfogyasztása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1,01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β &lt; 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 &lt;1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latin typeface="+mn-lt"/>
                          <a:cs typeface="Calibri"/>
                        </a:rPr>
                        <a:t>Üzemanyag töltő állomás</a:t>
                      </a:r>
                      <a:endParaRPr lang="hu-HU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>
                          <a:solidFill>
                            <a:srgbClr val="0070C0"/>
                          </a:solidFill>
                          <a:latin typeface="+mn-lt"/>
                          <a:cs typeface="Calibri"/>
                        </a:rPr>
                        <a:t>0,77</a:t>
                      </a:r>
                      <a:endParaRPr lang="hu-HU" sz="1800" b="1" i="0" u="none" strike="noStrike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u-HU" sz="1800" b="1" i="0" u="none" strike="noStrike">
                          <a:solidFill>
                            <a:srgbClr val="0070C0"/>
                          </a:solidFill>
                          <a:latin typeface="+mn-lt"/>
                          <a:cs typeface="Calibri"/>
                        </a:rPr>
                        <a:t>Üzemanyag értékesítés</a:t>
                      </a:r>
                      <a:endParaRPr lang="hu-HU" sz="1800" b="1" i="0" u="none" strike="noStrike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latin typeface="+mn-lt"/>
                          <a:cs typeface="Calibri"/>
                        </a:rPr>
                        <a:t>0,79</a:t>
                      </a:r>
                      <a:endParaRPr lang="hu-HU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latin typeface="+mn-lt"/>
                          <a:cs typeface="Calibri"/>
                        </a:rPr>
                        <a:t>Elektromos kábelek hossza</a:t>
                      </a:r>
                      <a:endParaRPr lang="hu-HU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latin typeface="+mn-lt"/>
                          <a:cs typeface="Calibri"/>
                        </a:rPr>
                        <a:t>0,87</a:t>
                      </a:r>
                      <a:endParaRPr lang="hu-HU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latin typeface="+mn-lt"/>
                          <a:cs typeface="Calibri"/>
                        </a:rPr>
                        <a:t>Útfelület</a:t>
                      </a:r>
                      <a:endParaRPr lang="hu-HU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i="0" u="none" strike="noStrike" dirty="0">
                          <a:solidFill>
                            <a:srgbClr val="0070C0"/>
                          </a:solidFill>
                          <a:latin typeface="+mn-lt"/>
                          <a:cs typeface="Calibri"/>
                        </a:rPr>
                        <a:t>0,83</a:t>
                      </a:r>
                      <a:endParaRPr lang="hu-HU" sz="18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24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West eredményei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Magyarázatot adott a városok növekedésére:</a:t>
            </a:r>
          </a:p>
          <a:p>
            <a:pPr marL="0" algn="ctr"/>
            <a:r>
              <a:rPr lang="hu-HU" dirty="0" smtClean="0"/>
              <a:t>Nagyobb lélekszám</a:t>
            </a: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r>
              <a:rPr lang="hu-HU" dirty="0" smtClean="0">
                <a:sym typeface="Wingdings" pitchFamily="2" charset="2"/>
              </a:rPr>
              <a:t>Több találkozási lehetőség és személyes eszmecsere</a:t>
            </a: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r>
              <a:rPr lang="hu-HU" dirty="0" smtClean="0">
                <a:sym typeface="Wingdings" pitchFamily="2" charset="2"/>
              </a:rPr>
              <a:t>Több innováció</a:t>
            </a: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r>
              <a:rPr lang="hu-HU" dirty="0" smtClean="0">
                <a:sym typeface="Wingdings" pitchFamily="2" charset="2"/>
              </a:rPr>
              <a:t>Nagyobb gazdasági teljesítmény</a:t>
            </a:r>
            <a:br>
              <a:rPr lang="hu-HU" dirty="0" smtClean="0">
                <a:sym typeface="Wingdings" pitchFamily="2" charset="2"/>
              </a:rPr>
            </a:br>
            <a:r>
              <a:rPr lang="hu-HU" dirty="0" smtClean="0">
                <a:sym typeface="Wingdings" pitchFamily="2" charset="2"/>
              </a:rPr>
              <a:t>nagyobb vonzerő</a:t>
            </a: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algn="ctr"/>
            <a:endParaRPr lang="hu-HU" dirty="0" smtClean="0">
              <a:sym typeface="Wingdings" pitchFamily="2" charset="2"/>
            </a:endParaRPr>
          </a:p>
          <a:p>
            <a:pPr algn="ctr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25</a:t>
            </a:fld>
            <a:endParaRPr lang="hu-HU" dirty="0"/>
          </a:p>
        </p:txBody>
      </p:sp>
      <p:sp>
        <p:nvSpPr>
          <p:cNvPr id="7" name="Lefelé nyíl 6"/>
          <p:cNvSpPr/>
          <p:nvPr/>
        </p:nvSpPr>
        <p:spPr>
          <a:xfrm>
            <a:off x="4391980" y="1772816"/>
            <a:ext cx="360040" cy="57606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lagnyíl balra 11"/>
          <p:cNvSpPr/>
          <p:nvPr/>
        </p:nvSpPr>
        <p:spPr>
          <a:xfrm rot="10800000">
            <a:off x="395536" y="1340768"/>
            <a:ext cx="1080120" cy="4464496"/>
          </a:xfrm>
          <a:prstGeom prst="curved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4391980" y="3284984"/>
            <a:ext cx="360040" cy="57606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>
            <a:off x="4391980" y="4365104"/>
            <a:ext cx="360040" cy="57606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Michio</a:t>
            </a:r>
            <a:r>
              <a:rPr lang="hu-HU" dirty="0" smtClean="0"/>
              <a:t> </a:t>
            </a:r>
            <a:r>
              <a:rPr lang="hu-HU" dirty="0" err="1" smtClean="0"/>
              <a:t>Kaku</a:t>
            </a:r>
            <a:r>
              <a:rPr lang="hu-HU" dirty="0" smtClean="0"/>
              <a:t>: A jövő fizikája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„...az az előember, aki már hozzánk hasonló testalkatú volt, több mint 100 000 évvel ezelőtt Afrikában jelent meg először. Arra vonatkozóan viszont nem találtunk bizonyítékokat, hogy azóta a személyiségünk számottevő változáson ment volna keresztül. ... Ennek megfelelően valószínűleg az akaratunk, álmaink és vágyaink sem változtak sokat az elmúlt 100 000 év alatt. Valószínűleg hasonlóan gondolkozunk, mint barlanglakó őseink.</a:t>
            </a:r>
          </a:p>
          <a:p>
            <a:r>
              <a:rPr lang="hu-HU" sz="2000" dirty="0" smtClean="0"/>
              <a:t>A „barlanglakó ősember elvének” lényege: ha a modern technika vívmányai konfliktusba kerülnek őseink primitív vágyaival, akkor ebből mindig a primitív vágyak kerülnek ki győztesen. Őseink a szemtől szembeni találkozásokat szerették. Ez segített kapcsolatot teremteni másokkal és kifürkészni a rejtett érzelmeiket... Közelről szemügyre véve az embereket, úgy érezzük, mintha kapcsolat alakulna ki közöttünk, és a testbeszéd finom rezdüléseiből megpróbálhatjuk kitalálni, mi motoszkálhat a fejében. Ez azért van így, mert a majomhoz hasonló őseink, sok ezer évvel a beszéd kialakulása előtt szinte kizárólag a testbeszédet használták gondolataik és érzelmeik közlésére.”</a:t>
            </a:r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West eredményei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Magyarázatot adott a bűnözés növekedésére:</a:t>
            </a:r>
          </a:p>
          <a:p>
            <a:pPr marL="0" algn="ctr"/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Több bűnözőt vonz</a:t>
            </a: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marL="0" algn="ctr"/>
            <a:r>
              <a:rPr lang="hu-HU" dirty="0" smtClean="0">
                <a:sym typeface="Wingdings" pitchFamily="2" charset="2"/>
              </a:rPr>
              <a:t>Nagyobb gazdasági teljesítmény</a:t>
            </a:r>
            <a:br>
              <a:rPr lang="hu-HU" dirty="0" smtClean="0">
                <a:sym typeface="Wingdings" pitchFamily="2" charset="2"/>
              </a:rPr>
            </a:br>
            <a:r>
              <a:rPr lang="hu-HU" dirty="0" smtClean="0">
                <a:sym typeface="Wingdings" pitchFamily="2" charset="2"/>
              </a:rPr>
              <a:t>nagyobb vonzerő</a:t>
            </a:r>
          </a:p>
          <a:p>
            <a:pPr marL="0" algn="ctr"/>
            <a:endParaRPr lang="hu-HU" dirty="0" smtClean="0">
              <a:sym typeface="Wingdings" pitchFamily="2" charset="2"/>
            </a:endParaRPr>
          </a:p>
          <a:p>
            <a:pPr algn="ctr"/>
            <a:endParaRPr lang="hu-HU" dirty="0" smtClean="0">
              <a:sym typeface="Wingdings" pitchFamily="2" charset="2"/>
            </a:endParaRPr>
          </a:p>
          <a:p>
            <a:pPr algn="ctr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27</a:t>
            </a:fld>
            <a:endParaRPr lang="hu-HU" dirty="0"/>
          </a:p>
        </p:txBody>
      </p:sp>
      <p:sp>
        <p:nvSpPr>
          <p:cNvPr id="12" name="Szalagnyíl balra 11"/>
          <p:cNvSpPr/>
          <p:nvPr/>
        </p:nvSpPr>
        <p:spPr>
          <a:xfrm rot="10800000">
            <a:off x="395536" y="1340768"/>
            <a:ext cx="1080120" cy="4464496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West eredményei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Az infrastruktúra fejlesztése a nagyobb városnál a méretgazdaságosság miatt arányaiban olcsóbb.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28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West modell hiányosságai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/>
            <a:r>
              <a:rPr lang="hu-HU" dirty="0" smtClean="0"/>
              <a:t>Figyelmen kívül hagyta a környezeti hatásokat:</a:t>
            </a:r>
          </a:p>
          <a:p>
            <a:pPr marL="177800"/>
            <a:endParaRPr lang="hu-HU" dirty="0" smtClean="0"/>
          </a:p>
          <a:p>
            <a:pPr marL="177800"/>
            <a:r>
              <a:rPr lang="hu-HU" dirty="0" smtClean="0"/>
              <a:t>Megnövekedett energia-igény (fűtés, hűtés, világítás, közlekedés)</a:t>
            </a:r>
          </a:p>
          <a:p>
            <a:pPr marL="177800"/>
            <a:r>
              <a:rPr lang="hu-HU" dirty="0" smtClean="0"/>
              <a:t>Megnövekedett ivóvíz-igény</a:t>
            </a:r>
          </a:p>
          <a:p>
            <a:pPr marL="177800"/>
            <a:r>
              <a:rPr lang="hu-HU" dirty="0" smtClean="0"/>
              <a:t>Üvegházgázok és káros anyagok kibocsátása</a:t>
            </a:r>
          </a:p>
          <a:p>
            <a:pPr marL="449263"/>
            <a:r>
              <a:rPr lang="hu-HU" sz="2800" dirty="0" smtClean="0"/>
              <a:t>(elsődleges a városban, másodlagos a város ellátása miatt más országban felmerülő)</a:t>
            </a:r>
          </a:p>
          <a:p>
            <a:pPr marL="177800"/>
            <a:r>
              <a:rPr lang="hu-HU" dirty="0" smtClean="0"/>
              <a:t>Megnövekedett szemétszállítási, csatornázási, víztisztítási igény</a:t>
            </a:r>
          </a:p>
          <a:p>
            <a:pPr marL="177800"/>
            <a:endParaRPr lang="hu-HU" dirty="0" smtClean="0"/>
          </a:p>
          <a:p>
            <a:pPr marL="177800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29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városiasodása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Korunk jellemzői</a:t>
            </a:r>
          </a:p>
          <a:p>
            <a:pPr marL="271463" lvl="1" indent="-271463"/>
            <a:r>
              <a:rPr lang="hu-HU" dirty="0" smtClean="0"/>
              <a:t>A Föld lakosságszámának növekedése</a:t>
            </a:r>
          </a:p>
          <a:p>
            <a:pPr lvl="2">
              <a:buNone/>
            </a:pPr>
            <a:r>
              <a:rPr lang="hu-H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  </a:t>
            </a:r>
          </a:p>
          <a:p>
            <a:pPr lvl="2">
              <a:buNone/>
            </a:pPr>
            <a:endParaRPr lang="hu-HU" sz="2400" dirty="0" smtClean="0">
              <a:solidFill>
                <a:srgbClr val="EFF6EE"/>
              </a:solidFill>
            </a:endParaRPr>
          </a:p>
          <a:p>
            <a:pPr marL="285750" lvl="1"/>
            <a:r>
              <a:rPr lang="hu-HU" dirty="0" smtClean="0"/>
              <a:t>Városiasodás, Megavárosok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Cities Report 2016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„A városok fogyasztják az összes energia 60 – 80 %-át és az ember keltette üvegház-hatású gázok mintegy 70%-át bocsájtják ki (ugyanakkor a Föld területének mindössze 2%-át foglalják el)</a:t>
            </a:r>
          </a:p>
          <a:p>
            <a:r>
              <a:rPr lang="hu-HU" dirty="0" smtClean="0"/>
              <a:t>Mindazonáltal az urbanizáció sok lehetőséget kínál a klímaváltozás mérséklésére és az ahhoz vezető adaptációs stratégiákra, elsősorban az alkalmas várostervezésen keresztül.”</a:t>
            </a:r>
          </a:p>
          <a:p>
            <a:r>
              <a:rPr lang="hu-HU" dirty="0" smtClean="0"/>
              <a:t>Ez már az okos város feladat-kitűzés.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város célkitűzés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okos város nem rövid távú cél, hanem hosszú távú eszköz az élhető, és fenntartható város megteremtésére.</a:t>
            </a:r>
          </a:p>
          <a:p>
            <a:r>
              <a:rPr lang="hu-HU" i="1" dirty="0" smtClean="0">
                <a:solidFill>
                  <a:srgbClr val="FF0000"/>
                </a:solidFill>
              </a:rPr>
              <a:t>Fenntartható fejlődés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fogalma alatt nem a közgazdászok által gyakran használt értelmezést, az állandóan fenntartható gazdasági növekedést értjük, hanem azt a meghatározást, mely szerint a:</a:t>
            </a:r>
          </a:p>
          <a:p>
            <a:r>
              <a:rPr lang="hu-HU" dirty="0" smtClean="0"/>
              <a:t> </a:t>
            </a:r>
            <a:r>
              <a:rPr lang="hu-HU" dirty="0" smtClean="0">
                <a:solidFill>
                  <a:srgbClr val="C00000"/>
                </a:solidFill>
              </a:rPr>
              <a:t>„fenntartható fejlődés kielégíti a jelen szükségleteit anélkül, hogy csökkentené a jövendő generációk képességét, hogy kielégítsék a saját szükségleteiket.”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31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város 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Segítene a célkitűzések megfogalmazásában az okos város definíciója.</a:t>
            </a:r>
          </a:p>
          <a:p>
            <a:endParaRPr lang="hu-HU" dirty="0" smtClean="0"/>
          </a:p>
          <a:p>
            <a:r>
              <a:rPr lang="hu-HU" dirty="0" smtClean="0"/>
              <a:t>Definíció sok van, de nincs egységesen elfogadott. </a:t>
            </a:r>
          </a:p>
          <a:p>
            <a:pPr marL="790575" lvl="1" indent="17463">
              <a:buNone/>
            </a:pPr>
            <a:r>
              <a:rPr lang="hu-HU" b="0" dirty="0" smtClean="0"/>
              <a:t>Az ITU 116 definíciót elemzett, amiből megalkotta a sajátját.</a:t>
            </a:r>
          </a:p>
          <a:p>
            <a:endParaRPr lang="hu-HU" dirty="0" smtClean="0"/>
          </a:p>
          <a:p>
            <a:endParaRPr lang="hu-HU" dirty="0" smtClean="0">
              <a:solidFill>
                <a:srgbClr val="C00000"/>
              </a:solidFill>
            </a:endParaRPr>
          </a:p>
          <a:p>
            <a:pPr marL="271463" defTabSz="355600"/>
            <a:endParaRPr lang="hu-HU" dirty="0" smtClean="0"/>
          </a:p>
          <a:p>
            <a:pPr marL="271463" defTabSz="355600"/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ITU 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„Az okos fenntartható város olyan innovatív város, amelyik infokommunikációs technológiákat és egyéb eszközöket használ annak érdekében, hogy javítsa az életminőséget, a város működésének és szolgáltatásainak hatékonyságát, növelje versenyképességét, miközben biztosítja a jelenlegi és a jövőbeli generációknak gazdasági, társadalmi és környezetre vonatkozó igényeinek kielégítését.”</a:t>
            </a:r>
          </a:p>
          <a:p>
            <a:endParaRPr lang="hu-HU" dirty="0" smtClean="0"/>
          </a:p>
          <a:p>
            <a:pPr marL="896938"/>
            <a:r>
              <a:rPr lang="en-US" sz="2600" b="0" dirty="0" smtClean="0"/>
              <a:t>ITU-T </a:t>
            </a:r>
            <a:r>
              <a:rPr lang="hu-HU" sz="2600" b="0" dirty="0" err="1" smtClean="0"/>
              <a:t>Rec</a:t>
            </a:r>
            <a:r>
              <a:rPr lang="hu-HU" sz="2600" b="0" dirty="0" smtClean="0"/>
              <a:t>. </a:t>
            </a:r>
            <a:r>
              <a:rPr lang="en-US" sz="2600" b="0" dirty="0" smtClean="0"/>
              <a:t>Y.4050-Y.4099 – Smart sustainable cities – an analysis of definitions</a:t>
            </a:r>
            <a:r>
              <a:rPr lang="hu-HU" sz="2600" b="0" dirty="0" smtClean="0"/>
              <a:t> Series Y </a:t>
            </a:r>
            <a:r>
              <a:rPr lang="hu-HU" sz="2600" b="0" dirty="0" err="1" smtClean="0"/>
              <a:t>Suppl</a:t>
            </a:r>
            <a:r>
              <a:rPr lang="hu-HU" sz="2600" b="0" dirty="0" smtClean="0"/>
              <a:t>. 38.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 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„Okos város, amelyik ... drámai módon felgyorsítja teljesítményét, amellyel javítja társadalmi, gazdasági és környezeti (fenntarthatósági) eredményeit, válaszolva a kihívásokra, mint a klíma-változás, a gyors népesség növekedés, valamint a politikai és gazdasági instabilitás ... azáltal, hogy alapvetően javítja a társadalom bevonását, az együttműködésen alapuló vezetési módszereket, a város rendszereinek előírás szerinti működését az adatok információ-tartalmának és a modern technológiáknak felhasználását ... annak érdekében, hogy a városban és a várossal kapcsolatban lévők (lakosok, üzleti kapcsolatok, látogatók) számára jobb szolgáltatásokat és jobb életminőséget biztosítsanak most és a belátható jövőben anélkül, hogy másokat tisztességtelen hátrányba hoznának, vagy a természetes környezetet károsítanák.”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34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BSI 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„Az okos város kifejezés a fizikai, a digitális és a humán rendszereknek az épített környezetbe történő hatékony integrálását jelenti, annak érdekében, hogy polgárai számára fenntartható, sikeres és mindenkire kiterjedő jövőt biztosítson.”</a:t>
            </a:r>
          </a:p>
          <a:p>
            <a:endParaRPr lang="hu-HU" dirty="0" smtClean="0"/>
          </a:p>
          <a:p>
            <a:pPr lvl="1">
              <a:buNone/>
            </a:pPr>
            <a:r>
              <a:rPr lang="hu-HU" sz="2400" b="0" dirty="0" smtClean="0"/>
              <a:t>Az angol szabványosító testület (BSI) szabványa:</a:t>
            </a:r>
          </a:p>
          <a:p>
            <a:pPr lvl="1">
              <a:buNone/>
            </a:pPr>
            <a:r>
              <a:rPr lang="hu-HU" sz="2400" b="0" dirty="0" smtClean="0"/>
              <a:t>BSI </a:t>
            </a:r>
            <a:r>
              <a:rPr lang="hu-HU" sz="2400" b="0" dirty="0" err="1" smtClean="0"/>
              <a:t>Standards</a:t>
            </a:r>
            <a:r>
              <a:rPr lang="hu-HU" sz="2400" b="0" dirty="0" smtClean="0"/>
              <a:t> PAS 180:2014 </a:t>
            </a:r>
            <a:r>
              <a:rPr lang="hu-HU" sz="2400" b="0" dirty="0" err="1" smtClean="0"/>
              <a:t>Smart</a:t>
            </a:r>
            <a:r>
              <a:rPr lang="hu-HU" sz="2400" b="0" dirty="0" smtClean="0"/>
              <a:t> </a:t>
            </a:r>
            <a:r>
              <a:rPr lang="hu-HU" sz="2400" b="0" dirty="0" err="1" smtClean="0"/>
              <a:t>cities</a:t>
            </a:r>
            <a:r>
              <a:rPr lang="hu-HU" sz="2400" b="0" dirty="0" smtClean="0"/>
              <a:t> – </a:t>
            </a:r>
            <a:r>
              <a:rPr lang="hu-HU" sz="2400" b="0" dirty="0" err="1" smtClean="0"/>
              <a:t>Vocabulary</a:t>
            </a:r>
            <a:r>
              <a:rPr lang="hu-HU" sz="2400" b="0" dirty="0" smtClean="0"/>
              <a:t>,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56/2017. (III. 20.) Korm. rendelet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5a</a:t>
            </a:r>
            <a:r>
              <a:rPr lang="hu-HU" dirty="0"/>
              <a:t>. okos város: olyan település, amelyik az integrált településfejlesztési stratégiáját okos város módszertan alapján készíti és végzi; </a:t>
            </a:r>
          </a:p>
          <a:p>
            <a:r>
              <a:rPr lang="hu-HU" dirty="0"/>
              <a:t>5b. okos város módszertan: települések vagy települések csoportjának olyan településfejlesztési módszertana, amely a természeti és épített környezetét, digitális infrastruktúráját, valamint a települési szolgáltatások minőségét és gazdasági hatékonyságát korszerű és innovatív információtechnológiák alkalmazásával, fenntartható módon, a lakosság fokozott bevonásával fejleszti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Hagyományos város modellje</a:t>
            </a:r>
            <a:endParaRPr lang="hu-HU" dirty="0"/>
          </a:p>
        </p:txBody>
      </p:sp>
      <p:pic>
        <p:nvPicPr>
          <p:cNvPr id="7" name="Tartalom helye 6" descr="BSI hagyományo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880905" cy="4824536"/>
          </a:xfrm>
        </p:spPr>
      </p:pic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5724128" y="674844"/>
            <a:ext cx="3419872" cy="5508312"/>
          </a:xfrm>
        </p:spPr>
        <p:txBody>
          <a:bodyPr>
            <a:normAutofit lnSpcReduction="10000"/>
          </a:bodyPr>
          <a:lstStyle/>
          <a:p>
            <a:pPr marL="250825" indent="-250825" algn="ctr">
              <a:spcBef>
                <a:spcPts val="300"/>
              </a:spcBef>
              <a:buNone/>
            </a:pPr>
            <a:r>
              <a:rPr lang="hu-HU" sz="2400" dirty="0" smtClean="0"/>
              <a:t>Eredmény:</a:t>
            </a:r>
          </a:p>
          <a:p>
            <a:pPr marL="250825" indent="-250825">
              <a:spcBef>
                <a:spcPts val="300"/>
              </a:spcBef>
            </a:pPr>
            <a:r>
              <a:rPr lang="hu-HU" sz="2400" dirty="0" smtClean="0"/>
              <a:t>Összekapcsolatlan</a:t>
            </a:r>
          </a:p>
          <a:p>
            <a:pPr marL="250825" indent="-250825">
              <a:spcBef>
                <a:spcPts val="300"/>
              </a:spcBef>
            </a:pPr>
            <a:r>
              <a:rPr lang="hu-HU" sz="2400" dirty="0" smtClean="0"/>
              <a:t>Nem felhasználó centrikus</a:t>
            </a:r>
          </a:p>
          <a:p>
            <a:pPr marL="250825" indent="-250825">
              <a:spcBef>
                <a:spcPts val="300"/>
              </a:spcBef>
            </a:pPr>
            <a:r>
              <a:rPr lang="hu-HU" sz="2400" dirty="0" smtClean="0"/>
              <a:t>Nem hatékony</a:t>
            </a:r>
          </a:p>
          <a:p>
            <a:pPr marL="250825" indent="-250825">
              <a:spcBef>
                <a:spcPts val="300"/>
              </a:spcBef>
            </a:pPr>
            <a:r>
              <a:rPr lang="hu-HU" sz="2400" dirty="0" smtClean="0"/>
              <a:t>Zárt rendszerek, nem nyitott kívülről vezérelt innovációra</a:t>
            </a:r>
          </a:p>
          <a:p>
            <a:pPr marL="250825" indent="-250825">
              <a:spcBef>
                <a:spcPts val="300"/>
              </a:spcBef>
            </a:pPr>
            <a:r>
              <a:rPr lang="hu-HU" sz="2400" dirty="0" smtClean="0"/>
              <a:t>Nem képes rendszereken átnyúló innováció fogadására</a:t>
            </a:r>
          </a:p>
          <a:p>
            <a:pPr marL="250825" indent="-250825">
              <a:spcBef>
                <a:spcPts val="300"/>
              </a:spcBef>
            </a:pPr>
            <a:r>
              <a:rPr lang="hu-HU" sz="2400" dirty="0" smtClean="0"/>
              <a:t>Alkalmatlan városi méretű gyors változásra</a:t>
            </a:r>
          </a:p>
          <a:p>
            <a:pPr marL="250825" indent="-250825">
              <a:spcBef>
                <a:spcPts val="600"/>
              </a:spcBef>
            </a:pPr>
            <a:endParaRPr lang="hu-HU" sz="2400" dirty="0"/>
          </a:p>
          <a:p>
            <a:pPr marL="250825" indent="-250825">
              <a:spcBef>
                <a:spcPts val="600"/>
              </a:spcBef>
            </a:pPr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város modellje</a:t>
            </a:r>
            <a:endParaRPr lang="hu-HU" dirty="0"/>
          </a:p>
        </p:txBody>
      </p:sp>
      <p:pic>
        <p:nvPicPr>
          <p:cNvPr id="9" name="Tartalom helye 8" descr="BSI okos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79898"/>
            <a:ext cx="5882786" cy="5629422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5724128" y="620688"/>
            <a:ext cx="3419872" cy="5760640"/>
          </a:xfrm>
        </p:spPr>
        <p:txBody>
          <a:bodyPr>
            <a:normAutofit fontScale="92500"/>
          </a:bodyPr>
          <a:lstStyle/>
          <a:p>
            <a:pPr marL="252000" indent="-252000">
              <a:lnSpc>
                <a:spcPct val="90000"/>
              </a:lnSpc>
              <a:spcBef>
                <a:spcPts val="300"/>
              </a:spcBef>
            </a:pPr>
            <a:r>
              <a:rPr lang="hu-HU" sz="2200" dirty="0" smtClean="0"/>
              <a:t>Az adatok </a:t>
            </a:r>
            <a:r>
              <a:rPr lang="hu-HU" sz="2200" dirty="0"/>
              <a:t>a </a:t>
            </a:r>
            <a:r>
              <a:rPr lang="hu-HU" sz="2200" dirty="0" smtClean="0"/>
              <a:t>silókból kiszabadultak</a:t>
            </a:r>
          </a:p>
          <a:p>
            <a:pPr marL="252000" indent="-252000">
              <a:lnSpc>
                <a:spcPct val="90000"/>
              </a:lnSpc>
              <a:spcBef>
                <a:spcPts val="300"/>
              </a:spcBef>
            </a:pPr>
            <a:r>
              <a:rPr lang="hu-HU" sz="2200" dirty="0" smtClean="0"/>
              <a:t>Adatok</a:t>
            </a:r>
            <a:r>
              <a:rPr lang="hu-HU" sz="2200" dirty="0"/>
              <a:t>, </a:t>
            </a:r>
            <a:r>
              <a:rPr lang="hu-HU" sz="2200" dirty="0" smtClean="0"/>
              <a:t>szolgáltatások </a:t>
            </a:r>
            <a:r>
              <a:rPr lang="hu-HU" sz="2200" dirty="0"/>
              <a:t>és a fogyasztó </a:t>
            </a:r>
            <a:r>
              <a:rPr lang="hu-HU" sz="2200" dirty="0" smtClean="0"/>
              <a:t>ellátása logikailag elkülönülnek</a:t>
            </a:r>
          </a:p>
          <a:p>
            <a:pPr marL="252000" indent="-252000">
              <a:lnSpc>
                <a:spcPct val="90000"/>
              </a:lnSpc>
              <a:spcBef>
                <a:spcPts val="300"/>
              </a:spcBef>
            </a:pPr>
            <a:r>
              <a:rPr lang="hu-HU" sz="2200" dirty="0" smtClean="0"/>
              <a:t>Kívülről jövő innováció:</a:t>
            </a:r>
          </a:p>
          <a:p>
            <a:pPr marL="274638" lvl="1" indent="-182563">
              <a:lnSpc>
                <a:spcPct val="90000"/>
              </a:lnSpc>
              <a:spcBef>
                <a:spcPts val="300"/>
              </a:spcBef>
            </a:pPr>
            <a:r>
              <a:rPr lang="hu-HU" sz="2200" dirty="0" smtClean="0"/>
              <a:t> </a:t>
            </a: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új piacokat teremt a városi információknak és szolgáltatásoknak</a:t>
            </a:r>
          </a:p>
          <a:p>
            <a:pPr marL="274638" lvl="1" indent="-182563">
              <a:lnSpc>
                <a:spcPct val="90000"/>
              </a:lnSpc>
              <a:spcBef>
                <a:spcPts val="300"/>
              </a:spcBef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polgárok, KKV-k, vállalkozók együtt hozhatnak létre új szolgáltatásokat</a:t>
            </a:r>
          </a:p>
          <a:p>
            <a:pPr marL="252000" lvl="1" indent="-2520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 Belülről jövő innováció:</a:t>
            </a:r>
          </a:p>
          <a:p>
            <a:pPr marL="274638" lvl="1" indent="-182563">
              <a:lnSpc>
                <a:spcPct val="90000"/>
              </a:lnSpc>
              <a:spcBef>
                <a:spcPts val="300"/>
              </a:spcBef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javított és integrált  szolgáltatások</a:t>
            </a:r>
          </a:p>
          <a:p>
            <a:pPr marL="274638" lvl="1" indent="-182563">
              <a:lnSpc>
                <a:spcPct val="90000"/>
              </a:lnSpc>
              <a:spcBef>
                <a:spcPts val="300"/>
              </a:spcBef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Erőforrás optimalizálás</a:t>
            </a:r>
          </a:p>
          <a:p>
            <a:pPr marL="252000" lvl="1" indent="-2520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Városi méretű gyors változásokra képes</a:t>
            </a:r>
          </a:p>
          <a:p>
            <a:pPr marL="252000" lvl="1" indent="-2520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252000" lvl="1" indent="-2520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252000" lvl="1" indent="-2520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252000" lvl="1" indent="-2520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252000" lvl="1" indent="-2520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38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Mennyire okos egy város?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Városok okossá </a:t>
            </a:r>
            <a:r>
              <a:rPr lang="hu-HU" dirty="0"/>
              <a:t>válási folyamatának </a:t>
            </a:r>
            <a:r>
              <a:rPr lang="hu-HU" dirty="0" smtClean="0"/>
              <a:t>követésére, a </a:t>
            </a:r>
            <a:r>
              <a:rPr lang="hu-HU" dirty="0"/>
              <a:t>városok </a:t>
            </a:r>
            <a:r>
              <a:rPr lang="hu-HU" dirty="0" smtClean="0"/>
              <a:t>összehasonlítására </a:t>
            </a:r>
            <a:r>
              <a:rPr lang="hu-HU" dirty="0"/>
              <a:t>okos város teljesítmény kulcs‑mutatókat (Key Performance </a:t>
            </a:r>
            <a:r>
              <a:rPr lang="hu-HU" dirty="0" err="1"/>
              <a:t>Indicator</a:t>
            </a:r>
            <a:r>
              <a:rPr lang="hu-HU" dirty="0"/>
              <a:t> = KPI) dolgoztak ki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dirty="0" smtClean="0"/>
              <a:t>Eltérő definíciók, </a:t>
            </a:r>
            <a:br>
              <a:rPr lang="hu-HU" dirty="0" smtClean="0"/>
            </a:br>
            <a:r>
              <a:rPr lang="hu-HU" dirty="0" smtClean="0"/>
              <a:t>eltérő teljesítmény kulcs‑mutatók.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106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városiasodása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Korunk jellemzői</a:t>
            </a:r>
          </a:p>
          <a:p>
            <a:pPr marL="177800" lvl="1" indent="-177800"/>
            <a:r>
              <a:rPr lang="hu-HU" dirty="0" smtClean="0"/>
              <a:t>A Föld lakosságszámának növekedése</a:t>
            </a:r>
          </a:p>
          <a:p>
            <a:pPr marL="449263" lvl="2">
              <a:buNone/>
            </a:pPr>
            <a:r>
              <a:rPr lang="hu-HU" sz="2400" dirty="0" smtClean="0"/>
              <a:t>Forrás:</a:t>
            </a:r>
            <a:br>
              <a:rPr lang="hu-HU" sz="2400" dirty="0" smtClean="0"/>
            </a:br>
            <a:r>
              <a:rPr lang="hu-HU" sz="2400" dirty="0" smtClean="0">
                <a:hlinkClick r:id="rId2"/>
              </a:rPr>
              <a:t>http://www.worldometers.info/world-population/#table-historical</a:t>
            </a:r>
            <a:endParaRPr lang="hu-HU" sz="24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ITU kulcs-mutatók</a:t>
            </a:r>
            <a:r>
              <a:rPr lang="hu-HU" baseline="-25000" dirty="0" smtClean="0"/>
              <a:t>1</a:t>
            </a:r>
            <a:endParaRPr lang="hu-HU" baseline="-25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252000" y="868680"/>
          <a:ext cx="8640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0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Al-csoport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Információs és kommunikációs technológia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Hálózat és hozzáférés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Szolgáltatás és információ platform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Információ és a magánszféra biztonsága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Elektromágneses tér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Környezeti fenntarthatóság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Levegő minőség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hu-HU" sz="2400" baseline="-250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 kibocsátás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Energia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Beltéri környezet szennyezés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Víz, termőföld és zaj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ITU kulcs-mutatók</a:t>
            </a:r>
            <a:r>
              <a:rPr lang="hu-HU" baseline="-25000" dirty="0" smtClean="0"/>
              <a:t>2</a:t>
            </a:r>
            <a:endParaRPr lang="hu-HU" baseline="-25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252000" y="868680"/>
          <a:ext cx="8640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0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Al-csoport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Termelékenység 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Tőke beruházás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Foglalkoztatottság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Infláció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Kereskedelem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Megtakarítások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Export/import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Háztartás bevétel/fogyasztás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Innováció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Tudás-gazdaság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41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ITU kulcs-mutatók</a:t>
            </a:r>
            <a:r>
              <a:rPr lang="hu-HU" baseline="-25000" dirty="0" smtClean="0"/>
              <a:t>3</a:t>
            </a:r>
            <a:endParaRPr lang="hu-HU" baseline="-25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252000" y="868680"/>
          <a:ext cx="8640000" cy="477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0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Al-csoport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Életminőség</a:t>
                      </a:r>
                      <a:endParaRPr lang="hu-H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Oktatás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latin typeface="+mn-lt"/>
                          <a:ea typeface="Times New Roman"/>
                          <a:cs typeface="Times New Roman"/>
                        </a:rPr>
                        <a:t>Egészségügy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latin typeface="+mn-lt"/>
                          <a:ea typeface="Times New Roman"/>
                          <a:cs typeface="Times New Roman"/>
                        </a:rPr>
                        <a:t>Biztonság/közterületek őrzöttsége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+mn-lt"/>
                          <a:ea typeface="Times New Roman"/>
                          <a:cs typeface="Times New Roman"/>
                        </a:rPr>
                        <a:t>Kényelem és komfort érzés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+mn-lt"/>
                          <a:ea typeface="Times New Roman"/>
                          <a:cs typeface="Times New Roman"/>
                        </a:rPr>
                        <a:t>Egyenlőség és társadalmi befogadás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+mn-lt"/>
                          <a:ea typeface="Times New Roman"/>
                          <a:cs typeface="Times New Roman"/>
                        </a:rPr>
                        <a:t>Jövedelmek/fogyasztás egyenlőtlensége (Gini index)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20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+mn-lt"/>
                          <a:ea typeface="Times New Roman"/>
                          <a:cs typeface="Times New Roman"/>
                        </a:rPr>
                        <a:t>Társadalmi és nemek közötti egyenlőtlenség szolgáltatásokhoz, vagy infrastruktúrához való hozzáférésben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+mn-lt"/>
                          <a:ea typeface="Times New Roman"/>
                          <a:cs typeface="Times New Roman"/>
                        </a:rPr>
                        <a:t>Nyíltság és közösségi részvétel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88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+mn-lt"/>
                          <a:ea typeface="Times New Roman"/>
                          <a:cs typeface="Times New Roman"/>
                        </a:rPr>
                        <a:t>Kormányzás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ITU kulcs-mutatók</a:t>
            </a:r>
            <a:r>
              <a:rPr lang="hu-HU" baseline="-25000" dirty="0" smtClean="0"/>
              <a:t>4</a:t>
            </a:r>
            <a:endParaRPr lang="hu-HU" baseline="-25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252000" y="868680"/>
          <a:ext cx="8640000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0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Al-csoport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Fizikai infrastruktúra/ </a:t>
                      </a:r>
                      <a:r>
                        <a:rPr lang="hu-HU" sz="2400" dirty="0" smtClean="0">
                          <a:latin typeface="+mn-lt"/>
                          <a:ea typeface="Times New Roman"/>
                          <a:cs typeface="Times New Roman"/>
                        </a:rPr>
                        <a:t>kapcsolódás szolgáltatáshoz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latin typeface="Calibri"/>
                          <a:ea typeface="Times New Roman"/>
                          <a:cs typeface="Times New Roman"/>
                        </a:rPr>
                        <a:t>Vezetékes víz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latin typeface="Calibri"/>
                          <a:ea typeface="Times New Roman"/>
                          <a:cs typeface="Times New Roman"/>
                        </a:rPr>
                        <a:t>Csatornázás 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latin typeface="Calibri"/>
                          <a:ea typeface="Times New Roman"/>
                          <a:cs typeface="Times New Roman"/>
                        </a:rPr>
                        <a:t>Villamos energia 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latin typeface="Calibri"/>
                          <a:ea typeface="Times New Roman"/>
                          <a:cs typeface="Times New Roman"/>
                        </a:rPr>
                        <a:t>Hulladék gazdálkodás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latin typeface="Calibri"/>
                          <a:ea typeface="Times New Roman"/>
                          <a:cs typeface="Times New Roman"/>
                        </a:rPr>
                        <a:t>Tudás infrastruktúra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latin typeface="Calibri"/>
                          <a:ea typeface="Times New Roman"/>
                          <a:cs typeface="Times New Roman"/>
                        </a:rPr>
                        <a:t>Egészségügyi infrastruktúra 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latin typeface="Calibri"/>
                          <a:ea typeface="Times New Roman"/>
                          <a:cs typeface="Times New Roman"/>
                        </a:rPr>
                        <a:t>Közlekedés 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latin typeface="Calibri"/>
                          <a:ea typeface="Times New Roman"/>
                          <a:cs typeface="Times New Roman"/>
                        </a:rPr>
                        <a:t>Út infrastruktúra 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Lakhatás ‑ építőanyag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Lakhatás – lakó terület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Times New Roman"/>
                          <a:cs typeface="Times New Roman"/>
                        </a:rPr>
                        <a:t>Épületek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 kulcs-mutatók (válogatás)</a:t>
            </a:r>
            <a:r>
              <a:rPr lang="hu-HU" baseline="-25000" dirty="0" smtClean="0"/>
              <a:t>1</a:t>
            </a:r>
            <a:r>
              <a:rPr lang="hu-HU" dirty="0" smtClean="0"/>
              <a:t> </a:t>
            </a:r>
            <a:endParaRPr lang="hu-HU" baseline="-25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252000" y="868680"/>
          <a:ext cx="8640000" cy="445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0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Al-csoport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Oktatás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Calibri"/>
                          <a:cs typeface="Times New Roman"/>
                        </a:rPr>
                        <a:t>Az iskolába beiratkozott nők az iskoláskorú nők %-ában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Calibri"/>
                          <a:cs typeface="Times New Roman"/>
                        </a:rPr>
                        <a:t>Az elemi iskolát befejező diákok %-a</a:t>
                      </a:r>
                      <a:r>
                        <a:rPr lang="hu-HU" sz="2400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Calibri"/>
                          <a:cs typeface="Times New Roman"/>
                        </a:rPr>
                        <a:t>A közép iskolát befejező diákok %-a</a:t>
                      </a:r>
                      <a:r>
                        <a:rPr lang="hu-HU" sz="2400" dirty="0" smtClean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Calibri"/>
                          <a:cs typeface="Times New Roman"/>
                        </a:rPr>
                        <a:t>Elemi iskolai diák/tanár arány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latin typeface="Calibri"/>
                          <a:ea typeface="Calibri"/>
                          <a:cs typeface="Times New Roman"/>
                        </a:rPr>
                        <a:t>Az iskolába beiratkozott férfiak az iskoláskorú férfiak %-ában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Calibri"/>
                          <a:cs typeface="Times New Roman"/>
                        </a:rPr>
                        <a:t>Az iskolába beiratkozottak az iskoláskorú lakosság %-ában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Calibri"/>
                          <a:ea typeface="Calibri"/>
                          <a:cs typeface="Times New Roman"/>
                        </a:rPr>
                        <a:t>Felsőfokú végzettségűek száma 100 000 lakosonként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44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 kulcs-mutatók (válogatás)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endParaRPr lang="hu-HU" baseline="-25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252000" y="868680"/>
          <a:ext cx="8640000" cy="445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0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Al-csoport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Egészségügy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400">
                          <a:latin typeface="Calibri"/>
                          <a:cs typeface="Times New Roman"/>
                        </a:rPr>
                        <a:t>Átlagos várható élettartam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>
                          <a:latin typeface="Calibri"/>
                          <a:cs typeface="Times New Roman"/>
                        </a:rPr>
                        <a:t>Kórházi betegágy száma 100 000 lakosonként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>
                          <a:latin typeface="Calibri"/>
                          <a:cs typeface="Times New Roman"/>
                        </a:rPr>
                        <a:t>Orvosok száma 100 000 lakosonként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>
                          <a:latin typeface="Calibri"/>
                          <a:cs typeface="Times New Roman"/>
                        </a:rPr>
                        <a:t>Öt éves kor alatti halálozás 1 000 élve születésenként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400">
                          <a:latin typeface="Calibri"/>
                          <a:cs typeface="Times New Roman"/>
                        </a:rPr>
                        <a:t>Ápoló és szülést segítő személyzet száma 100 000 lakosonként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latin typeface="Calibri"/>
                          <a:cs typeface="Times New Roman"/>
                        </a:rPr>
                        <a:t>Mentális egészségügyi szakember száma 100 000 lakosonként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latin typeface="Calibri"/>
                          <a:cs typeface="Times New Roman"/>
                        </a:rPr>
                        <a:t>Öngyilkossági ráta 100 000 lakosonként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 kulcs-mutatók (válogatás)</a:t>
            </a:r>
            <a:r>
              <a:rPr lang="hu-HU" baseline="-25000" dirty="0" smtClean="0"/>
              <a:t>3</a:t>
            </a:r>
            <a:r>
              <a:rPr lang="hu-HU" dirty="0" smtClean="0"/>
              <a:t> </a:t>
            </a:r>
            <a:endParaRPr lang="hu-HU" baseline="-25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252000" y="868680"/>
          <a:ext cx="8640000" cy="554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0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Calibri"/>
                          <a:ea typeface="Times New Roman"/>
                          <a:cs typeface="Times New Roman"/>
                        </a:rPr>
                        <a:t>Al-csoport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Energia</a:t>
                      </a:r>
                      <a:endParaRPr lang="hu-H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latin typeface="Calibri"/>
                          <a:cs typeface="Times New Roman"/>
                        </a:rPr>
                        <a:t>Összes egy főre eső lakossági villamos energia-fogyasztás (</a:t>
                      </a:r>
                      <a:r>
                        <a:rPr lang="hu-HU" sz="2400" dirty="0" err="1">
                          <a:latin typeface="Calibri"/>
                          <a:cs typeface="Times New Roman"/>
                        </a:rPr>
                        <a:t>kWó</a:t>
                      </a:r>
                      <a:r>
                        <a:rPr lang="hu-HU" sz="2400" dirty="0">
                          <a:latin typeface="Calibri"/>
                          <a:cs typeface="Times New Roman"/>
                        </a:rPr>
                        <a:t>/év)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latin typeface="Calibri"/>
                          <a:cs typeface="Times New Roman"/>
                        </a:rPr>
                        <a:t> Elektromos szolgáltatási engedéllyel rendelkezők a város lakosainak %-ában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latin typeface="Calibri"/>
                          <a:cs typeface="Times New Roman"/>
                        </a:rPr>
                        <a:t>A közösségi épületek éves energia fogyasztása (</a:t>
                      </a:r>
                      <a:r>
                        <a:rPr lang="hu-HU" sz="2400" dirty="0" err="1">
                          <a:latin typeface="Calibri"/>
                          <a:cs typeface="Times New Roman"/>
                        </a:rPr>
                        <a:t>kWó</a:t>
                      </a:r>
                      <a:r>
                        <a:rPr lang="hu-HU" sz="2400" dirty="0">
                          <a:latin typeface="Calibri"/>
                          <a:cs typeface="Times New Roman"/>
                        </a:rPr>
                        <a:t>/m</a:t>
                      </a:r>
                      <a:r>
                        <a:rPr lang="hu-HU" sz="2400" baseline="30000" dirty="0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hu-HU" sz="2400" dirty="0">
                          <a:latin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latin typeface="Calibri"/>
                          <a:cs typeface="Times New Roman"/>
                        </a:rPr>
                        <a:t>Megújuló energiákból származó fogyasztás a város összes energia fogyasztásának %-ában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latin typeface="Calibri"/>
                          <a:cs typeface="Times New Roman"/>
                        </a:rPr>
                        <a:t>Egy főre jutó éves elektromos energia-fogyasztás (</a:t>
                      </a:r>
                      <a:r>
                        <a:rPr lang="hu-HU" sz="2400" dirty="0" err="1">
                          <a:latin typeface="Calibri"/>
                          <a:cs typeface="Times New Roman"/>
                        </a:rPr>
                        <a:t>kWó</a:t>
                      </a:r>
                      <a:r>
                        <a:rPr lang="hu-HU" sz="2400" dirty="0">
                          <a:latin typeface="Calibri"/>
                          <a:cs typeface="Times New Roman"/>
                        </a:rPr>
                        <a:t>/év)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latin typeface="Calibri"/>
                          <a:cs typeface="Times New Roman"/>
                        </a:rPr>
                        <a:t>Fogyasztónkénti éves átlagos áramkimaradások száma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latin typeface="Calibri"/>
                          <a:cs typeface="Times New Roman"/>
                        </a:rPr>
                        <a:t>Az áramkimaradások átlagos időtartama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okos város pillérei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definíciókból, a kulcs-mutatókból és a  legjobb megvalósított példákból össze-állíthatók az okos város célkitűzései és pillérei.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Pillérek: okos városigazgatás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Jellemzői:</a:t>
            </a:r>
          </a:p>
          <a:p>
            <a:pPr marL="540000" defTabSz="533400">
              <a:spcBef>
                <a:spcPts val="1200"/>
              </a:spcBef>
            </a:pPr>
            <a:r>
              <a:rPr lang="hu-HU" dirty="0" smtClean="0"/>
              <a:t>nyílt, elszámoltatható, felelősségteljes;</a:t>
            </a:r>
          </a:p>
          <a:p>
            <a:pPr marL="540000" defTabSz="533400">
              <a:spcBef>
                <a:spcPts val="1200"/>
              </a:spcBef>
            </a:pPr>
            <a:r>
              <a:rPr lang="hu-HU" dirty="0" smtClean="0"/>
              <a:t>együttműködésen (érdekeltekkel) és részvételen (polgárok) alapuló;</a:t>
            </a:r>
          </a:p>
          <a:p>
            <a:pPr marL="540000" defTabSz="533400">
              <a:spcBef>
                <a:spcPts val="1200"/>
              </a:spcBef>
            </a:pPr>
            <a:r>
              <a:rPr lang="hu-HU" dirty="0" smtClean="0"/>
              <a:t>technológiai erőforrásokat használ a közszolgáltatások hatékonyságának javítására</a:t>
            </a:r>
          </a:p>
          <a:p>
            <a:pPr marL="540000" defTabSz="533400"/>
            <a:r>
              <a:rPr lang="hu-HU" dirty="0" smtClean="0"/>
              <a:t>	</a:t>
            </a:r>
          </a:p>
          <a:p>
            <a:r>
              <a:rPr lang="hu-HU" dirty="0" smtClean="0"/>
              <a:t>	</a:t>
            </a:r>
          </a:p>
          <a:p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48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Pillérek: okos életvitel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Jellemzői:</a:t>
            </a:r>
          </a:p>
          <a:p>
            <a:pPr marL="540000" defTabSz="533400">
              <a:spcBef>
                <a:spcPts val="1200"/>
              </a:spcBef>
            </a:pPr>
            <a:r>
              <a:rPr lang="hu-HU" dirty="0" smtClean="0"/>
              <a:t>okos épület, okos lakás;</a:t>
            </a:r>
          </a:p>
          <a:p>
            <a:pPr marL="540000" defTabSz="533400">
              <a:spcBef>
                <a:spcPts val="1200"/>
              </a:spcBef>
            </a:pPr>
            <a:r>
              <a:rPr lang="hu-HU" dirty="0" smtClean="0"/>
              <a:t>védelem, biztonság valós és kiber-térben;</a:t>
            </a:r>
          </a:p>
          <a:p>
            <a:pPr marL="540000" defTabSz="533400">
              <a:spcBef>
                <a:spcPts val="1200"/>
              </a:spcBef>
            </a:pPr>
            <a:r>
              <a:rPr lang="hu-HU" dirty="0" smtClean="0"/>
              <a:t>e-egészségügyi ellátás, táv-monitorozás;</a:t>
            </a:r>
          </a:p>
          <a:p>
            <a:pPr marL="531813" defTabSz="533400"/>
            <a:endParaRPr lang="hu-HU" dirty="0" smtClean="0"/>
          </a:p>
          <a:p>
            <a:pPr marL="531813" defTabSz="533400"/>
            <a:endParaRPr lang="hu-HU" dirty="0" smtClean="0"/>
          </a:p>
          <a:p>
            <a:pPr marL="531813" defTabSz="533400"/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49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 descr="Föld lakossá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702" y="692150"/>
            <a:ext cx="8488595" cy="5545138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Pillérek: okos környezet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Jellemzői: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környezet fenntarthatósága;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felkészülés a klímaváltozásra;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káros-anyag kibocsátás csökkentése;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energia hatékonyság növelése;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megújuló energiák használata;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okos víz- és hulladék-gazdálkodás;</a:t>
            </a:r>
          </a:p>
          <a:p>
            <a:pPr marL="528638"/>
            <a:endParaRPr lang="hu-HU" dirty="0" smtClean="0"/>
          </a:p>
          <a:p>
            <a:pPr marL="528638"/>
            <a:endParaRPr lang="hu-HU" dirty="0" smtClean="0"/>
          </a:p>
          <a:p>
            <a:pPr marL="528638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Pillérek: okos mobilitás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Jellemzői: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a polgárok mobilitását segíteni, nem egyes járműveikét;</a:t>
            </a:r>
          </a:p>
          <a:p>
            <a:pPr marL="540000">
              <a:spcBef>
                <a:spcPts val="1200"/>
              </a:spcBef>
              <a:tabLst>
                <a:tab pos="365125" algn="l"/>
              </a:tabLst>
            </a:pPr>
            <a:r>
              <a:rPr lang="hu-HU" dirty="0" smtClean="0"/>
              <a:t>újra gondolt  tömegközlekedés;</a:t>
            </a:r>
          </a:p>
          <a:p>
            <a:pPr marL="540000">
              <a:spcBef>
                <a:spcPts val="1200"/>
              </a:spcBef>
              <a:tabLst>
                <a:tab pos="365125" algn="l"/>
              </a:tabLst>
            </a:pPr>
            <a:r>
              <a:rPr lang="hu-HU" dirty="0" smtClean="0"/>
              <a:t>okos parkolás;</a:t>
            </a:r>
          </a:p>
          <a:p>
            <a:pPr marL="540000">
              <a:spcBef>
                <a:spcPts val="1200"/>
              </a:spcBef>
              <a:tabLst>
                <a:tab pos="365125" algn="l"/>
              </a:tabLst>
            </a:pPr>
            <a:endParaRPr lang="hu-HU" dirty="0" smtClean="0"/>
          </a:p>
          <a:p>
            <a:pPr marL="540000">
              <a:spcBef>
                <a:spcPts val="1200"/>
              </a:spcBef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51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Pillérek: okos gazdaság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Jellemzői: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tudásgazdaság;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hajtóerői az innováció és a technológiák;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a növekvő emberi tudásra és kreativitásra épül;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helyi és globális  összekapcsoltság</a:t>
            </a:r>
          </a:p>
          <a:p>
            <a:pPr marL="540000">
              <a:spcBef>
                <a:spcPts val="1200"/>
              </a:spcBef>
            </a:pPr>
            <a:endParaRPr lang="hu-HU" dirty="0" smtClean="0"/>
          </a:p>
          <a:p>
            <a:pPr marL="540000">
              <a:spcBef>
                <a:spcPts val="1200"/>
              </a:spcBef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Pillérek: okos társadalom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Jellemzői: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befogadó;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képzett;</a:t>
            </a:r>
          </a:p>
          <a:p>
            <a:pPr marL="540000">
              <a:spcBef>
                <a:spcPts val="1200"/>
              </a:spcBef>
            </a:pPr>
            <a:r>
              <a:rPr lang="hu-HU" dirty="0" smtClean="0"/>
              <a:t>nyitott az élethosszig való tanulásra;</a:t>
            </a:r>
          </a:p>
          <a:p>
            <a:pPr marL="540000">
              <a:spcBef>
                <a:spcPts val="1200"/>
              </a:spcBef>
            </a:pPr>
            <a:endParaRPr lang="hu-HU" dirty="0" smtClean="0"/>
          </a:p>
          <a:p>
            <a:pPr marL="540000">
              <a:spcBef>
                <a:spcPts val="1200"/>
              </a:spcBef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Pillérek: infrastruktúra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Jellemzői:</a:t>
            </a:r>
          </a:p>
          <a:p>
            <a:pPr marL="528638"/>
            <a:r>
              <a:rPr lang="hu-HU" dirty="0" smtClean="0"/>
              <a:t>ellenálló;</a:t>
            </a:r>
          </a:p>
          <a:p>
            <a:pPr marL="528638"/>
            <a:r>
              <a:rPr lang="hu-HU" dirty="0" smtClean="0"/>
              <a:t>rugalmas;</a:t>
            </a:r>
          </a:p>
          <a:p>
            <a:pPr marL="528638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54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tart a gyakorlat?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Kevés terület van, amelyik a befektetőknek is vonzó. Sikeres példák:</a:t>
            </a:r>
          </a:p>
          <a:p>
            <a:r>
              <a:rPr lang="hu-HU" dirty="0" smtClean="0"/>
              <a:t>Okos lakás</a:t>
            </a:r>
          </a:p>
          <a:p>
            <a:r>
              <a:rPr lang="hu-HU" dirty="0" smtClean="0"/>
              <a:t>Okos városgazdálkodás </a:t>
            </a:r>
            <a:br>
              <a:rPr lang="hu-HU" dirty="0" smtClean="0"/>
            </a:br>
            <a:r>
              <a:rPr lang="hu-HU" dirty="0" smtClean="0"/>
              <a:t>(hulladékgyűjtés, parkolás, közvilágítás, közlekedési lámpa vezérlés, elöntés-érzékelés)</a:t>
            </a:r>
          </a:p>
          <a:p>
            <a:r>
              <a:rPr lang="hu-HU" dirty="0" smtClean="0"/>
              <a:t>Térfigyelés</a:t>
            </a:r>
          </a:p>
          <a:p>
            <a:r>
              <a:rPr lang="hu-HU" dirty="0" smtClean="0"/>
              <a:t>Okosodó tömegközlekedés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674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Okos </a:t>
            </a:r>
            <a:r>
              <a:rPr lang="hu-HU" dirty="0" smtClean="0"/>
              <a:t>lakás gyakori eszközök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985141"/>
            <a:ext cx="6387006" cy="4464496"/>
          </a:xfrm>
        </p:spPr>
      </p:pic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6553200" y="963895"/>
            <a:ext cx="2688052" cy="504056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hu-HU" sz="2800" dirty="0" smtClean="0"/>
              <a:t>Betörés jelző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800" dirty="0" smtClean="0"/>
              <a:t>Világítás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800" dirty="0" smtClean="0"/>
              <a:t>Fűtés – hűtés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800" dirty="0" smtClean="0"/>
              <a:t>Ajtózár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800" dirty="0" smtClean="0"/>
              <a:t>Redőny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800" dirty="0" smtClean="0"/>
              <a:t>Háztartási gépek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800" dirty="0" smtClean="0"/>
              <a:t>Füst, CO, víz riasztó</a:t>
            </a:r>
          </a:p>
          <a:p>
            <a:pPr marL="0" indent="0">
              <a:buNone/>
            </a:pPr>
            <a:r>
              <a:rPr lang="hu-HU" dirty="0" smtClean="0"/>
              <a:t>Ajtózár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179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lakás eszközök működése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128792" cy="5002134"/>
          </a:xfrm>
          <a:prstGeom prst="rect">
            <a:avLst/>
          </a:prstGeo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923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lakás: hírneves eszközök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45243"/>
            <a:ext cx="3024336" cy="3024336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58</a:t>
            </a:fld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345243"/>
            <a:ext cx="3522890" cy="4448093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98545" y="4471189"/>
            <a:ext cx="3594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Öntanuló és távolról is vezérelhető termosztát</a:t>
            </a:r>
          </a:p>
        </p:txBody>
      </p:sp>
    </p:spTree>
    <p:extLst>
      <p:ext uri="{BB962C8B-B14F-4D97-AF65-F5344CB8AC3E}">
        <p14:creationId xmlns:p14="http://schemas.microsoft.com/office/powerpoint/2010/main" xmlns="" val="3294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9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Okos lakás: hírneves </a:t>
            </a:r>
            <a:r>
              <a:rPr lang="hu-HU" dirty="0" smtClean="0"/>
              <a:t>eszközök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737" y="818696"/>
            <a:ext cx="3559531" cy="2232248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59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451402"/>
            <a:ext cx="3399114" cy="271390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3451402"/>
            <a:ext cx="3568133" cy="2618466"/>
          </a:xfrm>
          <a:prstGeom prst="rect">
            <a:avLst/>
          </a:prstGeom>
        </p:spPr>
      </p:pic>
      <p:sp>
        <p:nvSpPr>
          <p:cNvPr id="11" name="Szabadkézi sokszög 10"/>
          <p:cNvSpPr/>
          <p:nvPr/>
        </p:nvSpPr>
        <p:spPr>
          <a:xfrm>
            <a:off x="109252" y="767356"/>
            <a:ext cx="4547745" cy="2023558"/>
          </a:xfrm>
          <a:custGeom>
            <a:avLst/>
            <a:gdLst>
              <a:gd name="connsiteX0" fmla="*/ 0 w 4984955"/>
              <a:gd name="connsiteY0" fmla="*/ 0 h 1563329"/>
              <a:gd name="connsiteX1" fmla="*/ 73742 w 4984955"/>
              <a:gd name="connsiteY1" fmla="*/ 44245 h 1563329"/>
              <a:gd name="connsiteX2" fmla="*/ 117987 w 4984955"/>
              <a:gd name="connsiteY2" fmla="*/ 88490 h 1563329"/>
              <a:gd name="connsiteX3" fmla="*/ 176981 w 4984955"/>
              <a:gd name="connsiteY3" fmla="*/ 103238 h 1563329"/>
              <a:gd name="connsiteX4" fmla="*/ 206478 w 4984955"/>
              <a:gd name="connsiteY4" fmla="*/ 147483 h 1563329"/>
              <a:gd name="connsiteX5" fmla="*/ 250723 w 4984955"/>
              <a:gd name="connsiteY5" fmla="*/ 162232 h 1563329"/>
              <a:gd name="connsiteX6" fmla="*/ 309716 w 4984955"/>
              <a:gd name="connsiteY6" fmla="*/ 191729 h 1563329"/>
              <a:gd name="connsiteX7" fmla="*/ 383458 w 4984955"/>
              <a:gd name="connsiteY7" fmla="*/ 235974 h 1563329"/>
              <a:gd name="connsiteX8" fmla="*/ 501445 w 4984955"/>
              <a:gd name="connsiteY8" fmla="*/ 265471 h 1563329"/>
              <a:gd name="connsiteX9" fmla="*/ 545691 w 4984955"/>
              <a:gd name="connsiteY9" fmla="*/ 294967 h 1563329"/>
              <a:gd name="connsiteX10" fmla="*/ 604684 w 4984955"/>
              <a:gd name="connsiteY10" fmla="*/ 339212 h 1563329"/>
              <a:gd name="connsiteX11" fmla="*/ 752168 w 4984955"/>
              <a:gd name="connsiteY11" fmla="*/ 368709 h 1563329"/>
              <a:gd name="connsiteX12" fmla="*/ 796413 w 4984955"/>
              <a:gd name="connsiteY12" fmla="*/ 383458 h 1563329"/>
              <a:gd name="connsiteX13" fmla="*/ 884903 w 4984955"/>
              <a:gd name="connsiteY13" fmla="*/ 398206 h 1563329"/>
              <a:gd name="connsiteX14" fmla="*/ 929149 w 4984955"/>
              <a:gd name="connsiteY14" fmla="*/ 412954 h 1563329"/>
              <a:gd name="connsiteX15" fmla="*/ 1047136 w 4984955"/>
              <a:gd name="connsiteY15" fmla="*/ 442451 h 1563329"/>
              <a:gd name="connsiteX16" fmla="*/ 1179871 w 4984955"/>
              <a:gd name="connsiteY16" fmla="*/ 486696 h 1563329"/>
              <a:gd name="connsiteX17" fmla="*/ 1283110 w 4984955"/>
              <a:gd name="connsiteY17" fmla="*/ 530941 h 1563329"/>
              <a:gd name="connsiteX18" fmla="*/ 1356852 w 4984955"/>
              <a:gd name="connsiteY18" fmla="*/ 560438 h 1563329"/>
              <a:gd name="connsiteX19" fmla="*/ 1401097 w 4984955"/>
              <a:gd name="connsiteY19" fmla="*/ 575187 h 1563329"/>
              <a:gd name="connsiteX20" fmla="*/ 1445342 w 4984955"/>
              <a:gd name="connsiteY20" fmla="*/ 604683 h 1563329"/>
              <a:gd name="connsiteX21" fmla="*/ 1504336 w 4984955"/>
              <a:gd name="connsiteY21" fmla="*/ 619432 h 1563329"/>
              <a:gd name="connsiteX22" fmla="*/ 1651820 w 4984955"/>
              <a:gd name="connsiteY22" fmla="*/ 678425 h 1563329"/>
              <a:gd name="connsiteX23" fmla="*/ 1799303 w 4984955"/>
              <a:gd name="connsiteY23" fmla="*/ 722671 h 1563329"/>
              <a:gd name="connsiteX24" fmla="*/ 1887794 w 4984955"/>
              <a:gd name="connsiteY24" fmla="*/ 766916 h 1563329"/>
              <a:gd name="connsiteX25" fmla="*/ 1961536 w 4984955"/>
              <a:gd name="connsiteY25" fmla="*/ 781664 h 1563329"/>
              <a:gd name="connsiteX26" fmla="*/ 2094271 w 4984955"/>
              <a:gd name="connsiteY26" fmla="*/ 825909 h 1563329"/>
              <a:gd name="connsiteX27" fmla="*/ 2182762 w 4984955"/>
              <a:gd name="connsiteY27" fmla="*/ 855406 h 1563329"/>
              <a:gd name="connsiteX28" fmla="*/ 2241755 w 4984955"/>
              <a:gd name="connsiteY28" fmla="*/ 870154 h 1563329"/>
              <a:gd name="connsiteX29" fmla="*/ 2403987 w 4984955"/>
              <a:gd name="connsiteY29" fmla="*/ 899651 h 1563329"/>
              <a:gd name="connsiteX30" fmla="*/ 2536723 w 4984955"/>
              <a:gd name="connsiteY30" fmla="*/ 943896 h 1563329"/>
              <a:gd name="connsiteX31" fmla="*/ 2669458 w 4984955"/>
              <a:gd name="connsiteY31" fmla="*/ 988141 h 1563329"/>
              <a:gd name="connsiteX32" fmla="*/ 2802194 w 4984955"/>
              <a:gd name="connsiteY32" fmla="*/ 1017638 h 1563329"/>
              <a:gd name="connsiteX33" fmla="*/ 2949678 w 4984955"/>
              <a:gd name="connsiteY33" fmla="*/ 1061883 h 1563329"/>
              <a:gd name="connsiteX34" fmla="*/ 3097162 w 4984955"/>
              <a:gd name="connsiteY34" fmla="*/ 1120877 h 1563329"/>
              <a:gd name="connsiteX35" fmla="*/ 3170903 w 4984955"/>
              <a:gd name="connsiteY35" fmla="*/ 1135625 h 1563329"/>
              <a:gd name="connsiteX36" fmla="*/ 3215149 w 4984955"/>
              <a:gd name="connsiteY36" fmla="*/ 1150374 h 1563329"/>
              <a:gd name="connsiteX37" fmla="*/ 3288891 w 4984955"/>
              <a:gd name="connsiteY37" fmla="*/ 1165122 h 1563329"/>
              <a:gd name="connsiteX38" fmla="*/ 3333136 w 4984955"/>
              <a:gd name="connsiteY38" fmla="*/ 1179871 h 1563329"/>
              <a:gd name="connsiteX39" fmla="*/ 3451123 w 4984955"/>
              <a:gd name="connsiteY39" fmla="*/ 1209367 h 1563329"/>
              <a:gd name="connsiteX40" fmla="*/ 3510116 w 4984955"/>
              <a:gd name="connsiteY40" fmla="*/ 1238864 h 1563329"/>
              <a:gd name="connsiteX41" fmla="*/ 3775587 w 4984955"/>
              <a:gd name="connsiteY41" fmla="*/ 1297858 h 1563329"/>
              <a:gd name="connsiteX42" fmla="*/ 3908323 w 4984955"/>
              <a:gd name="connsiteY42" fmla="*/ 1342103 h 1563329"/>
              <a:gd name="connsiteX43" fmla="*/ 3996813 w 4984955"/>
              <a:gd name="connsiteY43" fmla="*/ 1371600 h 1563329"/>
              <a:gd name="connsiteX44" fmla="*/ 4070555 w 4984955"/>
              <a:gd name="connsiteY44" fmla="*/ 1386348 h 1563329"/>
              <a:gd name="connsiteX45" fmla="*/ 4188542 w 4984955"/>
              <a:gd name="connsiteY45" fmla="*/ 1430593 h 1563329"/>
              <a:gd name="connsiteX46" fmla="*/ 4306529 w 4984955"/>
              <a:gd name="connsiteY46" fmla="*/ 1445341 h 1563329"/>
              <a:gd name="connsiteX47" fmla="*/ 4483510 w 4984955"/>
              <a:gd name="connsiteY47" fmla="*/ 1489587 h 1563329"/>
              <a:gd name="connsiteX48" fmla="*/ 4719484 w 4984955"/>
              <a:gd name="connsiteY48" fmla="*/ 1519083 h 1563329"/>
              <a:gd name="connsiteX49" fmla="*/ 4822723 w 4984955"/>
              <a:gd name="connsiteY49" fmla="*/ 1533832 h 1563329"/>
              <a:gd name="connsiteX50" fmla="*/ 4984955 w 4984955"/>
              <a:gd name="connsiteY50" fmla="*/ 1563329 h 15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984955" h="1563329">
                <a:moveTo>
                  <a:pt x="0" y="0"/>
                </a:moveTo>
                <a:cubicBezTo>
                  <a:pt x="24581" y="14748"/>
                  <a:pt x="50809" y="27046"/>
                  <a:pt x="73742" y="44245"/>
                </a:cubicBezTo>
                <a:cubicBezTo>
                  <a:pt x="90428" y="56759"/>
                  <a:pt x="99878" y="78142"/>
                  <a:pt x="117987" y="88490"/>
                </a:cubicBezTo>
                <a:cubicBezTo>
                  <a:pt x="135586" y="98547"/>
                  <a:pt x="157316" y="98322"/>
                  <a:pt x="176981" y="103238"/>
                </a:cubicBezTo>
                <a:cubicBezTo>
                  <a:pt x="186813" y="117986"/>
                  <a:pt x="192637" y="136410"/>
                  <a:pt x="206478" y="147483"/>
                </a:cubicBezTo>
                <a:cubicBezTo>
                  <a:pt x="218617" y="157195"/>
                  <a:pt x="236434" y="156108"/>
                  <a:pt x="250723" y="162232"/>
                </a:cubicBezTo>
                <a:cubicBezTo>
                  <a:pt x="270931" y="170893"/>
                  <a:pt x="290497" y="181052"/>
                  <a:pt x="309716" y="191729"/>
                </a:cubicBezTo>
                <a:cubicBezTo>
                  <a:pt x="334774" y="205650"/>
                  <a:pt x="357819" y="223154"/>
                  <a:pt x="383458" y="235974"/>
                </a:cubicBezTo>
                <a:cubicBezTo>
                  <a:pt x="413690" y="251090"/>
                  <a:pt x="473401" y="259862"/>
                  <a:pt x="501445" y="265471"/>
                </a:cubicBezTo>
                <a:cubicBezTo>
                  <a:pt x="516194" y="275303"/>
                  <a:pt x="531267" y="284664"/>
                  <a:pt x="545691" y="294967"/>
                </a:cubicBezTo>
                <a:cubicBezTo>
                  <a:pt x="565693" y="309254"/>
                  <a:pt x="581536" y="330945"/>
                  <a:pt x="604684" y="339212"/>
                </a:cubicBezTo>
                <a:cubicBezTo>
                  <a:pt x="651898" y="356074"/>
                  <a:pt x="703317" y="357435"/>
                  <a:pt x="752168" y="368709"/>
                </a:cubicBezTo>
                <a:cubicBezTo>
                  <a:pt x="767316" y="372205"/>
                  <a:pt x="781237" y="380086"/>
                  <a:pt x="796413" y="383458"/>
                </a:cubicBezTo>
                <a:cubicBezTo>
                  <a:pt x="825604" y="389945"/>
                  <a:pt x="855712" y="391719"/>
                  <a:pt x="884903" y="398206"/>
                </a:cubicBezTo>
                <a:cubicBezTo>
                  <a:pt x="900079" y="401578"/>
                  <a:pt x="914150" y="408864"/>
                  <a:pt x="929149" y="412954"/>
                </a:cubicBezTo>
                <a:cubicBezTo>
                  <a:pt x="968260" y="423621"/>
                  <a:pt x="1047136" y="442451"/>
                  <a:pt x="1047136" y="442451"/>
                </a:cubicBezTo>
                <a:cubicBezTo>
                  <a:pt x="1124115" y="493771"/>
                  <a:pt x="1060649" y="460202"/>
                  <a:pt x="1179871" y="486696"/>
                </a:cubicBezTo>
                <a:cubicBezTo>
                  <a:pt x="1225302" y="496792"/>
                  <a:pt x="1238030" y="510906"/>
                  <a:pt x="1283110" y="530941"/>
                </a:cubicBezTo>
                <a:cubicBezTo>
                  <a:pt x="1307302" y="541693"/>
                  <a:pt x="1332063" y="551142"/>
                  <a:pt x="1356852" y="560438"/>
                </a:cubicBezTo>
                <a:cubicBezTo>
                  <a:pt x="1371408" y="565897"/>
                  <a:pt x="1387192" y="568235"/>
                  <a:pt x="1401097" y="575187"/>
                </a:cubicBezTo>
                <a:cubicBezTo>
                  <a:pt x="1416951" y="583114"/>
                  <a:pt x="1429050" y="597701"/>
                  <a:pt x="1445342" y="604683"/>
                </a:cubicBezTo>
                <a:cubicBezTo>
                  <a:pt x="1463973" y="612668"/>
                  <a:pt x="1485247" y="612615"/>
                  <a:pt x="1504336" y="619432"/>
                </a:cubicBezTo>
                <a:cubicBezTo>
                  <a:pt x="1554200" y="637240"/>
                  <a:pt x="1601105" y="663210"/>
                  <a:pt x="1651820" y="678425"/>
                </a:cubicBezTo>
                <a:cubicBezTo>
                  <a:pt x="1700981" y="693174"/>
                  <a:pt x="1751245" y="704649"/>
                  <a:pt x="1799303" y="722671"/>
                </a:cubicBezTo>
                <a:cubicBezTo>
                  <a:pt x="1830182" y="734251"/>
                  <a:pt x="1856801" y="755646"/>
                  <a:pt x="1887794" y="766916"/>
                </a:cubicBezTo>
                <a:cubicBezTo>
                  <a:pt x="1911352" y="775483"/>
                  <a:pt x="1937433" y="774777"/>
                  <a:pt x="1961536" y="781664"/>
                </a:cubicBezTo>
                <a:cubicBezTo>
                  <a:pt x="2006380" y="794476"/>
                  <a:pt x="2050026" y="811161"/>
                  <a:pt x="2094271" y="825909"/>
                </a:cubicBezTo>
                <a:cubicBezTo>
                  <a:pt x="2123768" y="835741"/>
                  <a:pt x="2152598" y="847865"/>
                  <a:pt x="2182762" y="855406"/>
                </a:cubicBezTo>
                <a:cubicBezTo>
                  <a:pt x="2202426" y="860322"/>
                  <a:pt x="2221968" y="865757"/>
                  <a:pt x="2241755" y="870154"/>
                </a:cubicBezTo>
                <a:cubicBezTo>
                  <a:pt x="2303609" y="883899"/>
                  <a:pt x="2339932" y="888975"/>
                  <a:pt x="2403987" y="899651"/>
                </a:cubicBezTo>
                <a:cubicBezTo>
                  <a:pt x="2565675" y="964327"/>
                  <a:pt x="2399120" y="901557"/>
                  <a:pt x="2536723" y="943896"/>
                </a:cubicBezTo>
                <a:cubicBezTo>
                  <a:pt x="2581299" y="957612"/>
                  <a:pt x="2623725" y="978994"/>
                  <a:pt x="2669458" y="988141"/>
                </a:cubicBezTo>
                <a:cubicBezTo>
                  <a:pt x="2763076" y="1006865"/>
                  <a:pt x="2718881" y="996810"/>
                  <a:pt x="2802194" y="1017638"/>
                </a:cubicBezTo>
                <a:cubicBezTo>
                  <a:pt x="2887784" y="1074699"/>
                  <a:pt x="2804531" y="1028388"/>
                  <a:pt x="2949678" y="1061883"/>
                </a:cubicBezTo>
                <a:cubicBezTo>
                  <a:pt x="3149154" y="1107916"/>
                  <a:pt x="2946627" y="1070699"/>
                  <a:pt x="3097162" y="1120877"/>
                </a:cubicBezTo>
                <a:cubicBezTo>
                  <a:pt x="3120943" y="1128804"/>
                  <a:pt x="3146584" y="1129545"/>
                  <a:pt x="3170903" y="1135625"/>
                </a:cubicBezTo>
                <a:cubicBezTo>
                  <a:pt x="3185985" y="1139396"/>
                  <a:pt x="3200067" y="1146603"/>
                  <a:pt x="3215149" y="1150374"/>
                </a:cubicBezTo>
                <a:cubicBezTo>
                  <a:pt x="3239468" y="1156454"/>
                  <a:pt x="3264572" y="1159042"/>
                  <a:pt x="3288891" y="1165122"/>
                </a:cubicBezTo>
                <a:cubicBezTo>
                  <a:pt x="3303973" y="1168893"/>
                  <a:pt x="3318054" y="1176100"/>
                  <a:pt x="3333136" y="1179871"/>
                </a:cubicBezTo>
                <a:cubicBezTo>
                  <a:pt x="3388535" y="1193721"/>
                  <a:pt x="3403926" y="1189140"/>
                  <a:pt x="3451123" y="1209367"/>
                </a:cubicBezTo>
                <a:cubicBezTo>
                  <a:pt x="3471331" y="1218028"/>
                  <a:pt x="3489259" y="1231912"/>
                  <a:pt x="3510116" y="1238864"/>
                </a:cubicBezTo>
                <a:cubicBezTo>
                  <a:pt x="3615130" y="1273869"/>
                  <a:pt x="3664545" y="1268636"/>
                  <a:pt x="3775587" y="1297858"/>
                </a:cubicBezTo>
                <a:cubicBezTo>
                  <a:pt x="3820690" y="1309727"/>
                  <a:pt x="3864078" y="1327355"/>
                  <a:pt x="3908323" y="1342103"/>
                </a:cubicBezTo>
                <a:cubicBezTo>
                  <a:pt x="3937820" y="1351935"/>
                  <a:pt x="3966325" y="1365502"/>
                  <a:pt x="3996813" y="1371600"/>
                </a:cubicBezTo>
                <a:lnTo>
                  <a:pt x="4070555" y="1386348"/>
                </a:lnTo>
                <a:cubicBezTo>
                  <a:pt x="4076709" y="1388810"/>
                  <a:pt x="4167346" y="1426739"/>
                  <a:pt x="4188542" y="1430593"/>
                </a:cubicBezTo>
                <a:cubicBezTo>
                  <a:pt x="4227538" y="1437683"/>
                  <a:pt x="4267200" y="1440425"/>
                  <a:pt x="4306529" y="1445341"/>
                </a:cubicBezTo>
                <a:cubicBezTo>
                  <a:pt x="4375562" y="1468353"/>
                  <a:pt x="4388692" y="1474416"/>
                  <a:pt x="4483510" y="1489587"/>
                </a:cubicBezTo>
                <a:cubicBezTo>
                  <a:pt x="4561785" y="1502111"/>
                  <a:pt x="4641011" y="1507872"/>
                  <a:pt x="4719484" y="1519083"/>
                </a:cubicBezTo>
                <a:lnTo>
                  <a:pt x="4822723" y="1533832"/>
                </a:lnTo>
                <a:cubicBezTo>
                  <a:pt x="4971706" y="1552455"/>
                  <a:pt x="4914327" y="1528014"/>
                  <a:pt x="4984955" y="1563329"/>
                </a:cubicBezTo>
              </a:path>
            </a:pathLst>
          </a:cu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72524" y="1032387"/>
            <a:ext cx="4425734" cy="2035278"/>
          </a:xfrm>
          <a:custGeom>
            <a:avLst/>
            <a:gdLst>
              <a:gd name="connsiteX0" fmla="*/ 15966 w 4425734"/>
              <a:gd name="connsiteY0" fmla="*/ 2035278 h 2035278"/>
              <a:gd name="connsiteX1" fmla="*/ 1218 w 4425734"/>
              <a:gd name="connsiteY1" fmla="*/ 1961536 h 2035278"/>
              <a:gd name="connsiteX2" fmla="*/ 119205 w 4425734"/>
              <a:gd name="connsiteY2" fmla="*/ 1784555 h 2035278"/>
              <a:gd name="connsiteX3" fmla="*/ 148702 w 4425734"/>
              <a:gd name="connsiteY3" fmla="*/ 1740310 h 2035278"/>
              <a:gd name="connsiteX4" fmla="*/ 207695 w 4425734"/>
              <a:gd name="connsiteY4" fmla="*/ 1710813 h 2035278"/>
              <a:gd name="connsiteX5" fmla="*/ 251941 w 4425734"/>
              <a:gd name="connsiteY5" fmla="*/ 1666568 h 2035278"/>
              <a:gd name="connsiteX6" fmla="*/ 296186 w 4425734"/>
              <a:gd name="connsiteY6" fmla="*/ 1637071 h 2035278"/>
              <a:gd name="connsiteX7" fmla="*/ 414173 w 4425734"/>
              <a:gd name="connsiteY7" fmla="*/ 1548581 h 2035278"/>
              <a:gd name="connsiteX8" fmla="*/ 473166 w 4425734"/>
              <a:gd name="connsiteY8" fmla="*/ 1519084 h 2035278"/>
              <a:gd name="connsiteX9" fmla="*/ 605902 w 4425734"/>
              <a:gd name="connsiteY9" fmla="*/ 1430594 h 2035278"/>
              <a:gd name="connsiteX10" fmla="*/ 827128 w 4425734"/>
              <a:gd name="connsiteY10" fmla="*/ 1401097 h 2035278"/>
              <a:gd name="connsiteX11" fmla="*/ 1225334 w 4425734"/>
              <a:gd name="connsiteY11" fmla="*/ 1386348 h 2035278"/>
              <a:gd name="connsiteX12" fmla="*/ 1372818 w 4425734"/>
              <a:gd name="connsiteY12" fmla="*/ 1356852 h 2035278"/>
              <a:gd name="connsiteX13" fmla="*/ 1446560 w 4425734"/>
              <a:gd name="connsiteY13" fmla="*/ 1342103 h 2035278"/>
              <a:gd name="connsiteX14" fmla="*/ 1505553 w 4425734"/>
              <a:gd name="connsiteY14" fmla="*/ 1327355 h 2035278"/>
              <a:gd name="connsiteX15" fmla="*/ 1726779 w 4425734"/>
              <a:gd name="connsiteY15" fmla="*/ 1238865 h 2035278"/>
              <a:gd name="connsiteX16" fmla="*/ 1771024 w 4425734"/>
              <a:gd name="connsiteY16" fmla="*/ 1224116 h 2035278"/>
              <a:gd name="connsiteX17" fmla="*/ 1815270 w 4425734"/>
              <a:gd name="connsiteY17" fmla="*/ 1179871 h 2035278"/>
              <a:gd name="connsiteX18" fmla="*/ 1859515 w 4425734"/>
              <a:gd name="connsiteY18" fmla="*/ 1165123 h 2035278"/>
              <a:gd name="connsiteX19" fmla="*/ 1918508 w 4425734"/>
              <a:gd name="connsiteY19" fmla="*/ 1135626 h 2035278"/>
              <a:gd name="connsiteX20" fmla="*/ 2036495 w 4425734"/>
              <a:gd name="connsiteY20" fmla="*/ 1091381 h 2035278"/>
              <a:gd name="connsiteX21" fmla="*/ 2080741 w 4425734"/>
              <a:gd name="connsiteY21" fmla="*/ 1061884 h 2035278"/>
              <a:gd name="connsiteX22" fmla="*/ 2316715 w 4425734"/>
              <a:gd name="connsiteY22" fmla="*/ 973394 h 2035278"/>
              <a:gd name="connsiteX23" fmla="*/ 2405205 w 4425734"/>
              <a:gd name="connsiteY23" fmla="*/ 929148 h 2035278"/>
              <a:gd name="connsiteX24" fmla="*/ 2478947 w 4425734"/>
              <a:gd name="connsiteY24" fmla="*/ 899652 h 2035278"/>
              <a:gd name="connsiteX25" fmla="*/ 2641179 w 4425734"/>
              <a:gd name="connsiteY25" fmla="*/ 811161 h 2035278"/>
              <a:gd name="connsiteX26" fmla="*/ 2744418 w 4425734"/>
              <a:gd name="connsiteY26" fmla="*/ 781665 h 2035278"/>
              <a:gd name="connsiteX27" fmla="*/ 2788663 w 4425734"/>
              <a:gd name="connsiteY27" fmla="*/ 766916 h 2035278"/>
              <a:gd name="connsiteX28" fmla="*/ 2965644 w 4425734"/>
              <a:gd name="connsiteY28" fmla="*/ 693174 h 2035278"/>
              <a:gd name="connsiteX29" fmla="*/ 3054134 w 4425734"/>
              <a:gd name="connsiteY29" fmla="*/ 648929 h 2035278"/>
              <a:gd name="connsiteX30" fmla="*/ 3157373 w 4425734"/>
              <a:gd name="connsiteY30" fmla="*/ 575187 h 2035278"/>
              <a:gd name="connsiteX31" fmla="*/ 3216366 w 4425734"/>
              <a:gd name="connsiteY31" fmla="*/ 545690 h 2035278"/>
              <a:gd name="connsiteX32" fmla="*/ 3275360 w 4425734"/>
              <a:gd name="connsiteY32" fmla="*/ 501445 h 2035278"/>
              <a:gd name="connsiteX33" fmla="*/ 3393347 w 4425734"/>
              <a:gd name="connsiteY33" fmla="*/ 471948 h 2035278"/>
              <a:gd name="connsiteX34" fmla="*/ 3437592 w 4425734"/>
              <a:gd name="connsiteY34" fmla="*/ 442452 h 2035278"/>
              <a:gd name="connsiteX35" fmla="*/ 3526082 w 4425734"/>
              <a:gd name="connsiteY35" fmla="*/ 412955 h 2035278"/>
              <a:gd name="connsiteX36" fmla="*/ 3599824 w 4425734"/>
              <a:gd name="connsiteY36" fmla="*/ 368710 h 2035278"/>
              <a:gd name="connsiteX37" fmla="*/ 3732560 w 4425734"/>
              <a:gd name="connsiteY37" fmla="*/ 324465 h 2035278"/>
              <a:gd name="connsiteX38" fmla="*/ 3791553 w 4425734"/>
              <a:gd name="connsiteY38" fmla="*/ 294968 h 2035278"/>
              <a:gd name="connsiteX39" fmla="*/ 3806302 w 4425734"/>
              <a:gd name="connsiteY39" fmla="*/ 250723 h 2035278"/>
              <a:gd name="connsiteX40" fmla="*/ 3865295 w 4425734"/>
              <a:gd name="connsiteY40" fmla="*/ 206478 h 2035278"/>
              <a:gd name="connsiteX41" fmla="*/ 3998031 w 4425734"/>
              <a:gd name="connsiteY41" fmla="*/ 162232 h 2035278"/>
              <a:gd name="connsiteX42" fmla="*/ 4175011 w 4425734"/>
              <a:gd name="connsiteY42" fmla="*/ 103239 h 2035278"/>
              <a:gd name="connsiteX43" fmla="*/ 4307747 w 4425734"/>
              <a:gd name="connsiteY43" fmla="*/ 44245 h 2035278"/>
              <a:gd name="connsiteX44" fmla="*/ 4425734 w 4425734"/>
              <a:gd name="connsiteY44" fmla="*/ 0 h 203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25734" h="2035278">
                <a:moveTo>
                  <a:pt x="15966" y="2035278"/>
                </a:moveTo>
                <a:cubicBezTo>
                  <a:pt x="11050" y="2010697"/>
                  <a:pt x="-4419" y="1985961"/>
                  <a:pt x="1218" y="1961536"/>
                </a:cubicBezTo>
                <a:cubicBezTo>
                  <a:pt x="27513" y="1847591"/>
                  <a:pt x="57664" y="1856352"/>
                  <a:pt x="119205" y="1784555"/>
                </a:cubicBezTo>
                <a:cubicBezTo>
                  <a:pt x="130741" y="1771097"/>
                  <a:pt x="135085" y="1751658"/>
                  <a:pt x="148702" y="1740310"/>
                </a:cubicBezTo>
                <a:cubicBezTo>
                  <a:pt x="165592" y="1726235"/>
                  <a:pt x="189805" y="1723592"/>
                  <a:pt x="207695" y="1710813"/>
                </a:cubicBezTo>
                <a:cubicBezTo>
                  <a:pt x="224667" y="1698690"/>
                  <a:pt x="235918" y="1679921"/>
                  <a:pt x="251941" y="1666568"/>
                </a:cubicBezTo>
                <a:cubicBezTo>
                  <a:pt x="265558" y="1655221"/>
                  <a:pt x="282006" y="1647706"/>
                  <a:pt x="296186" y="1637071"/>
                </a:cubicBezTo>
                <a:cubicBezTo>
                  <a:pt x="341574" y="1603030"/>
                  <a:pt x="367496" y="1575254"/>
                  <a:pt x="414173" y="1548581"/>
                </a:cubicBezTo>
                <a:cubicBezTo>
                  <a:pt x="433262" y="1537673"/>
                  <a:pt x="454522" y="1530736"/>
                  <a:pt x="473166" y="1519084"/>
                </a:cubicBezTo>
                <a:cubicBezTo>
                  <a:pt x="528332" y="1484605"/>
                  <a:pt x="542290" y="1456039"/>
                  <a:pt x="605902" y="1430594"/>
                </a:cubicBezTo>
                <a:cubicBezTo>
                  <a:pt x="645835" y="1414621"/>
                  <a:pt x="816823" y="1401654"/>
                  <a:pt x="827128" y="1401097"/>
                </a:cubicBezTo>
                <a:cubicBezTo>
                  <a:pt x="959761" y="1393928"/>
                  <a:pt x="1092599" y="1391264"/>
                  <a:pt x="1225334" y="1386348"/>
                </a:cubicBezTo>
                <a:lnTo>
                  <a:pt x="1372818" y="1356852"/>
                </a:lnTo>
                <a:cubicBezTo>
                  <a:pt x="1397399" y="1351936"/>
                  <a:pt x="1422241" y="1348183"/>
                  <a:pt x="1446560" y="1342103"/>
                </a:cubicBezTo>
                <a:lnTo>
                  <a:pt x="1505553" y="1327355"/>
                </a:lnTo>
                <a:cubicBezTo>
                  <a:pt x="1635761" y="1262252"/>
                  <a:pt x="1562754" y="1293541"/>
                  <a:pt x="1726779" y="1238865"/>
                </a:cubicBezTo>
                <a:lnTo>
                  <a:pt x="1771024" y="1224116"/>
                </a:lnTo>
                <a:cubicBezTo>
                  <a:pt x="1785773" y="1209368"/>
                  <a:pt x="1797915" y="1191441"/>
                  <a:pt x="1815270" y="1179871"/>
                </a:cubicBezTo>
                <a:cubicBezTo>
                  <a:pt x="1828205" y="1171248"/>
                  <a:pt x="1845226" y="1171247"/>
                  <a:pt x="1859515" y="1165123"/>
                </a:cubicBezTo>
                <a:cubicBezTo>
                  <a:pt x="1879723" y="1156462"/>
                  <a:pt x="1898417" y="1144555"/>
                  <a:pt x="1918508" y="1135626"/>
                </a:cubicBezTo>
                <a:cubicBezTo>
                  <a:pt x="1971416" y="1112111"/>
                  <a:pt x="1987844" y="1107597"/>
                  <a:pt x="2036495" y="1091381"/>
                </a:cubicBezTo>
                <a:cubicBezTo>
                  <a:pt x="2051244" y="1081549"/>
                  <a:pt x="2064678" y="1069380"/>
                  <a:pt x="2080741" y="1061884"/>
                </a:cubicBezTo>
                <a:cubicBezTo>
                  <a:pt x="2231275" y="991635"/>
                  <a:pt x="2210042" y="1000061"/>
                  <a:pt x="2316715" y="973394"/>
                </a:cubicBezTo>
                <a:cubicBezTo>
                  <a:pt x="2346212" y="958645"/>
                  <a:pt x="2375183" y="942795"/>
                  <a:pt x="2405205" y="929148"/>
                </a:cubicBezTo>
                <a:cubicBezTo>
                  <a:pt x="2429306" y="918193"/>
                  <a:pt x="2455268" y="911491"/>
                  <a:pt x="2478947" y="899652"/>
                </a:cubicBezTo>
                <a:cubicBezTo>
                  <a:pt x="2665415" y="806419"/>
                  <a:pt x="2429897" y="905065"/>
                  <a:pt x="2641179" y="811161"/>
                </a:cubicBezTo>
                <a:cubicBezTo>
                  <a:pt x="2673004" y="797017"/>
                  <a:pt x="2711609" y="791039"/>
                  <a:pt x="2744418" y="781665"/>
                </a:cubicBezTo>
                <a:cubicBezTo>
                  <a:pt x="2759366" y="777394"/>
                  <a:pt x="2774229" y="772690"/>
                  <a:pt x="2788663" y="766916"/>
                </a:cubicBezTo>
                <a:cubicBezTo>
                  <a:pt x="2848002" y="743180"/>
                  <a:pt x="2912467" y="728624"/>
                  <a:pt x="2965644" y="693174"/>
                </a:cubicBezTo>
                <a:cubicBezTo>
                  <a:pt x="3022824" y="655055"/>
                  <a:pt x="2993074" y="669283"/>
                  <a:pt x="3054134" y="648929"/>
                </a:cubicBezTo>
                <a:cubicBezTo>
                  <a:pt x="3079454" y="629939"/>
                  <a:pt x="3127184" y="592438"/>
                  <a:pt x="3157373" y="575187"/>
                </a:cubicBezTo>
                <a:cubicBezTo>
                  <a:pt x="3176462" y="564279"/>
                  <a:pt x="3197722" y="557342"/>
                  <a:pt x="3216366" y="545690"/>
                </a:cubicBezTo>
                <a:cubicBezTo>
                  <a:pt x="3237210" y="532662"/>
                  <a:pt x="3252898" y="511428"/>
                  <a:pt x="3275360" y="501445"/>
                </a:cubicBezTo>
                <a:cubicBezTo>
                  <a:pt x="3426843" y="434120"/>
                  <a:pt x="3286562" y="525340"/>
                  <a:pt x="3393347" y="471948"/>
                </a:cubicBezTo>
                <a:cubicBezTo>
                  <a:pt x="3409201" y="464021"/>
                  <a:pt x="3421395" y="449651"/>
                  <a:pt x="3437592" y="442452"/>
                </a:cubicBezTo>
                <a:cubicBezTo>
                  <a:pt x="3466004" y="429824"/>
                  <a:pt x="3497777" y="425821"/>
                  <a:pt x="3526082" y="412955"/>
                </a:cubicBezTo>
                <a:cubicBezTo>
                  <a:pt x="3552178" y="401093"/>
                  <a:pt x="3573476" y="380002"/>
                  <a:pt x="3599824" y="368710"/>
                </a:cubicBezTo>
                <a:cubicBezTo>
                  <a:pt x="3642692" y="350338"/>
                  <a:pt x="3690845" y="345323"/>
                  <a:pt x="3732560" y="324465"/>
                </a:cubicBezTo>
                <a:lnTo>
                  <a:pt x="3791553" y="294968"/>
                </a:lnTo>
                <a:cubicBezTo>
                  <a:pt x="3796469" y="280220"/>
                  <a:pt x="3796350" y="262666"/>
                  <a:pt x="3806302" y="250723"/>
                </a:cubicBezTo>
                <a:cubicBezTo>
                  <a:pt x="3822038" y="231840"/>
                  <a:pt x="3843808" y="218415"/>
                  <a:pt x="3865295" y="206478"/>
                </a:cubicBezTo>
                <a:cubicBezTo>
                  <a:pt x="3910734" y="181234"/>
                  <a:pt x="3949433" y="174382"/>
                  <a:pt x="3998031" y="162232"/>
                </a:cubicBezTo>
                <a:cubicBezTo>
                  <a:pt x="4117087" y="90799"/>
                  <a:pt x="4024592" y="133323"/>
                  <a:pt x="4175011" y="103239"/>
                </a:cubicBezTo>
                <a:cubicBezTo>
                  <a:pt x="4235346" y="91172"/>
                  <a:pt x="4237588" y="67631"/>
                  <a:pt x="4307747" y="44245"/>
                </a:cubicBezTo>
                <a:cubicBezTo>
                  <a:pt x="4435505" y="1659"/>
                  <a:pt x="4363211" y="62523"/>
                  <a:pt x="4425734" y="0"/>
                </a:cubicBezTo>
              </a:path>
            </a:pathLst>
          </a:cu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024482" y="905166"/>
            <a:ext cx="3036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Automatikus szelektív hulladékgyűjtő</a:t>
            </a:r>
          </a:p>
        </p:txBody>
      </p:sp>
    </p:spTree>
    <p:extLst>
      <p:ext uri="{BB962C8B-B14F-4D97-AF65-F5344CB8AC3E}">
        <p14:creationId xmlns:p14="http://schemas.microsoft.com/office/powerpoint/2010/main" xmlns="" val="31419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városiasodása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Korunk jellemzői</a:t>
            </a:r>
          </a:p>
          <a:p>
            <a:pPr lvl="1"/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Föld lakosságszámának növekedése</a:t>
            </a:r>
          </a:p>
          <a:p>
            <a:pPr lvl="2">
              <a:buNone/>
            </a:pPr>
            <a:endParaRPr lang="hu-HU" sz="2400" dirty="0" smtClean="0"/>
          </a:p>
          <a:p>
            <a:pPr marL="285750" lvl="1"/>
            <a:r>
              <a:rPr lang="hu-HU" dirty="0" smtClean="0"/>
              <a:t>Városiasodás, Megavárosok</a:t>
            </a:r>
          </a:p>
          <a:p>
            <a:pPr marL="355600" lvl="2" indent="-355600">
              <a:buNone/>
            </a:pPr>
            <a:r>
              <a:rPr lang="hu-HU" sz="2400" dirty="0" smtClean="0"/>
              <a:t>Forrás: 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United Nations, Department of Economic and Social Affairs, Population Division </a:t>
            </a:r>
            <a:r>
              <a:rPr lang="hu-HU" sz="2200" dirty="0" smtClean="0"/>
              <a:t>:</a:t>
            </a:r>
            <a:br>
              <a:rPr lang="hu-HU" sz="2200" dirty="0" smtClean="0"/>
            </a:br>
            <a:r>
              <a:rPr lang="en-US" sz="2200" dirty="0" smtClean="0"/>
              <a:t>World Urbanization Prospects: The 2018 Revision, Online Edition.</a:t>
            </a:r>
            <a:r>
              <a:rPr lang="hu-HU" sz="2200" dirty="0" smtClean="0"/>
              <a:t> </a:t>
            </a:r>
            <a:r>
              <a:rPr lang="hu-HU" sz="2200" dirty="0" smtClean="0">
                <a:hlinkClick r:id="rId2"/>
              </a:rPr>
              <a:t>https://population.un.org/wup/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en-US" sz="2200" dirty="0" smtClean="0"/>
              <a:t>The World’s Cities in 2016 – Data</a:t>
            </a:r>
            <a:r>
              <a:rPr lang="hu-HU" sz="2200" dirty="0" smtClean="0"/>
              <a:t> </a:t>
            </a:r>
            <a:r>
              <a:rPr lang="hu-HU" sz="2200" dirty="0" err="1" smtClean="0"/>
              <a:t>Booklet</a:t>
            </a:r>
            <a:r>
              <a:rPr lang="hu-HU" sz="2200" dirty="0" smtClean="0"/>
              <a:t> (ST/ESA/ SER.A/392).</a:t>
            </a:r>
          </a:p>
          <a:p>
            <a:pPr>
              <a:spcBef>
                <a:spcPts val="0"/>
              </a:spcBef>
            </a:pPr>
            <a:r>
              <a:rPr lang="hu-HU" sz="2200" dirty="0" smtClean="0">
                <a:hlinkClick r:id="rId3"/>
              </a:rPr>
              <a:t>http://www.un.org/en/development/desa/population/publications/pdf/urbanization/the_worlds_cities_in_2016_data_booklet.pdf</a:t>
            </a:r>
            <a:endParaRPr lang="hu-HU" sz="2200" dirty="0" smtClean="0"/>
          </a:p>
          <a:p>
            <a:pPr lvl="2">
              <a:spcBef>
                <a:spcPts val="0"/>
              </a:spcBef>
              <a:buNone/>
            </a:pPr>
            <a:endParaRPr lang="hu-HU" sz="2400" dirty="0" smtClean="0"/>
          </a:p>
          <a:p>
            <a:pPr lvl="2">
              <a:buNone/>
            </a:pPr>
            <a:endParaRPr lang="hu-HU" sz="2400" dirty="0" smtClean="0"/>
          </a:p>
          <a:p>
            <a:pPr lvl="2">
              <a:buNone/>
            </a:pPr>
            <a:endParaRPr lang="hu-HU" sz="24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lakás gondok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Nincs egységes szabvány (ha valaki egységes rendszert akar, kénytelen ugyanattól a gyártótól vásárolni). </a:t>
            </a:r>
          </a:p>
          <a:p>
            <a:endParaRPr lang="hu-HU" dirty="0"/>
          </a:p>
          <a:p>
            <a:r>
              <a:rPr lang="hu-HU" dirty="0" smtClean="0"/>
              <a:t>Biztonsági hiba súlyos következményekkel járhat. </a:t>
            </a:r>
          </a:p>
          <a:p>
            <a:pPr marL="900113">
              <a:spcBef>
                <a:spcPts val="0"/>
              </a:spcBef>
            </a:pPr>
            <a:r>
              <a:rPr lang="hu-HU" dirty="0"/>
              <a:t>	</a:t>
            </a:r>
            <a:r>
              <a:rPr lang="hu-HU" sz="2400" dirty="0" smtClean="0"/>
              <a:t>Osztrák szálloda elektronikus kulcsait zsaroló vírus letiltotta és 2 </a:t>
            </a:r>
            <a:r>
              <a:rPr lang="hu-HU" sz="2400" dirty="0" err="1" smtClean="0"/>
              <a:t>Bitcoint</a:t>
            </a:r>
            <a:r>
              <a:rPr lang="hu-HU" sz="2400" dirty="0" smtClean="0"/>
              <a:t> követelt (14k$). Kifizette, majd visszacserélte hagyományos kulcsra</a:t>
            </a:r>
          </a:p>
          <a:p>
            <a:pPr marL="900113">
              <a:spcBef>
                <a:spcPts val="0"/>
              </a:spcBef>
            </a:pPr>
            <a:endParaRPr lang="hu-HU" sz="2400" dirty="0"/>
          </a:p>
          <a:p>
            <a:pPr marL="265113">
              <a:spcBef>
                <a:spcPts val="0"/>
              </a:spcBef>
            </a:pPr>
            <a:r>
              <a:rPr lang="hu-HU" dirty="0" smtClean="0"/>
              <a:t>Az eszközök rendszeresen visszajeleznek a gyártónak.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781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hulladékgyűjtés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89" y="1772816"/>
            <a:ext cx="8799442" cy="3456384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415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hulladékgyűjtés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62</a:t>
            </a:fld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50" y="1551555"/>
            <a:ext cx="8928100" cy="3826328"/>
          </a:xfrm>
        </p:spPr>
      </p:pic>
    </p:spTree>
    <p:extLst>
      <p:ext uri="{BB962C8B-B14F-4D97-AF65-F5344CB8AC3E}">
        <p14:creationId xmlns:p14="http://schemas.microsoft.com/office/powerpoint/2010/main" xmlns="" val="21484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parkolás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63</a:t>
            </a:fld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83" y="780310"/>
            <a:ext cx="4362450" cy="2857500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487" y="780311"/>
            <a:ext cx="4300682" cy="285750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88683" y="4516012"/>
            <a:ext cx="43624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3000" b="1" dirty="0" smtClean="0"/>
              <a:t>Mágneses + rádiójel </a:t>
            </a:r>
            <a:r>
              <a:rPr lang="hu-HU" sz="3000" b="1" dirty="0"/>
              <a:t>szint</a:t>
            </a:r>
          </a:p>
          <a:p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300192" y="4793011"/>
            <a:ext cx="1273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Radar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746873" y="3831804"/>
            <a:ext cx="1765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Érzékelő</a:t>
            </a:r>
          </a:p>
        </p:txBody>
      </p:sp>
    </p:spTree>
    <p:extLst>
      <p:ext uri="{BB962C8B-B14F-4D97-AF65-F5344CB8AC3E}">
        <p14:creationId xmlns:p14="http://schemas.microsoft.com/office/powerpoint/2010/main" xmlns="" val="33134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Okos parkolás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836713"/>
            <a:ext cx="4239733" cy="2808312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64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3597499"/>
            <a:ext cx="4139976" cy="27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6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lámpaoszlop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65</a:t>
            </a:fld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2392" y="692150"/>
            <a:ext cx="5259216" cy="5545138"/>
          </a:xfrm>
        </p:spPr>
      </p:pic>
    </p:spTree>
    <p:extLst>
      <p:ext uri="{BB962C8B-B14F-4D97-AF65-F5344CB8AC3E}">
        <p14:creationId xmlns:p14="http://schemas.microsoft.com/office/powerpoint/2010/main" xmlns="" val="6470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lámpaoszlop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9300" y="692150"/>
            <a:ext cx="4485400" cy="5545138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767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Okos lámpaoszlop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65774"/>
            <a:ext cx="8172236" cy="5482350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450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Közvilágítás megújuló energiával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804" y="1700808"/>
            <a:ext cx="7992392" cy="2992784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233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Közvilágítás megújuló energiával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80728"/>
            <a:ext cx="7848872" cy="5228192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69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56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Jövedelem szerinti városlakó (%)</a:t>
            </a:r>
            <a:endParaRPr lang="hu-HU" dirty="0"/>
          </a:p>
        </p:txBody>
      </p:sp>
      <p:pic>
        <p:nvPicPr>
          <p:cNvPr id="7" name="Tartalom helye 6" descr="Jövedelem városlak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752" y="692150"/>
            <a:ext cx="8516495" cy="5545138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Biztonság</a:t>
            </a:r>
          </a:p>
          <a:p>
            <a:pPr marL="722313"/>
            <a:r>
              <a:rPr lang="hu-HU" dirty="0" smtClean="0"/>
              <a:t>Egyetlen megtalált és kihasznált biztonsági rés szinte felmérhetetlen károkat okozhat</a:t>
            </a:r>
          </a:p>
          <a:p>
            <a:pPr marL="722313"/>
            <a:r>
              <a:rPr lang="hu-HU" dirty="0" smtClean="0"/>
              <a:t>A biztonság jelentős költségekkel járhat, nem biztos, hogy megvásárolnák.</a:t>
            </a:r>
          </a:p>
          <a:p>
            <a:pPr marL="722313"/>
            <a:endParaRPr lang="hu-HU" dirty="0"/>
          </a:p>
          <a:p>
            <a:r>
              <a:rPr lang="hu-HU" dirty="0"/>
              <a:t>Tovább növelheti a digitális megosztottságot, ha már az elején nem tervezik a csökkentését.</a:t>
            </a:r>
          </a:p>
          <a:p>
            <a:endParaRPr lang="hu-HU" dirty="0"/>
          </a:p>
          <a:p>
            <a:pPr marL="265113"/>
            <a:endParaRPr lang="hu-HU" dirty="0" smtClean="0"/>
          </a:p>
          <a:p>
            <a:pPr marL="722313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70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729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 követelményeket támaszt az </a:t>
            </a:r>
            <a:r>
              <a:rPr lang="hu-HU" dirty="0" err="1" smtClean="0"/>
              <a:t>info</a:t>
            </a:r>
            <a:r>
              <a:rPr lang="hu-HU" dirty="0" smtClean="0"/>
              <a:t>-kommunikációs infrastruktúrával szemben, aminek óriási beruházási vonzatai lehetnek. (Pl. 5G bevezetése, áttérés az IpV6-ra, vagy egy még újabb internet protokollra).</a:t>
            </a:r>
          </a:p>
          <a:p>
            <a:endParaRPr lang="hu-HU" dirty="0"/>
          </a:p>
          <a:p>
            <a:r>
              <a:rPr lang="hu-HU" dirty="0"/>
              <a:t>Nehéz megtalálni az üzleti modellt, Eddig elsősorban (támogatott) pilot-projektek készültek.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71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20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/>
            <a:r>
              <a:rPr lang="hu-HU" dirty="0" smtClean="0"/>
              <a:t>A működő üzleti modellek kevés hangsúlyt fektetnek a fenntarthatóságra (inkább csak szlogenként)</a:t>
            </a:r>
            <a:endParaRPr lang="hu-HU" dirty="0"/>
          </a:p>
          <a:p>
            <a:pPr marL="722313"/>
            <a:r>
              <a:rPr lang="hu-HU" dirty="0"/>
              <a:t>A saját gépkocsi helyettesítése (önvezető) járművekkel, amelyek a tömegközlekedési eszközhöz/</a:t>
            </a:r>
            <a:r>
              <a:rPr lang="hu-HU" dirty="0" err="1"/>
              <a:t>től</a:t>
            </a:r>
            <a:r>
              <a:rPr lang="hu-HU" dirty="0"/>
              <a:t> szállítanák az embereket drágább, mint a saját gépkocsi használata (különösen, ha a parkolást is segítik</a:t>
            </a:r>
            <a:r>
              <a:rPr lang="hu-HU" dirty="0" smtClean="0"/>
              <a:t>)</a:t>
            </a:r>
          </a:p>
          <a:p>
            <a:pPr marL="722313"/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72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540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Kitekintés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okos város hosszú távon kívánja megoldani a környezeti és társadalmi problémákat.</a:t>
            </a:r>
          </a:p>
          <a:p>
            <a:endParaRPr lang="hu-HU" dirty="0"/>
          </a:p>
          <a:p>
            <a:r>
              <a:rPr lang="hu-HU" dirty="0" smtClean="0"/>
              <a:t>Fel kell ismernünk, hogy nincs más kivezető út, </a:t>
            </a:r>
            <a:r>
              <a:rPr lang="hu-HU" smtClean="0"/>
              <a:t>mint </a:t>
            </a:r>
            <a:r>
              <a:rPr lang="hu-HU" smtClean="0"/>
              <a:t>valami olyan, </a:t>
            </a:r>
            <a:r>
              <a:rPr lang="hu-HU" dirty="0" smtClean="0"/>
              <a:t>amelynek első lépéseit az okos város koncepciók rajzoltak fel.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73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711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3284" y="2132858"/>
            <a:ext cx="8417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Köszönöm a figyelmet</a:t>
            </a:r>
            <a:endParaRPr lang="hu-H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74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világ városlakói (százalék)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9" name="Tartalom helye 8" descr="Világ városlak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604" y="692150"/>
            <a:ext cx="8560791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V4 országok városlakói (százalék)</a:t>
            </a:r>
            <a:endParaRPr lang="hu-HU" dirty="0"/>
          </a:p>
        </p:txBody>
      </p:sp>
      <p:pic>
        <p:nvPicPr>
          <p:cNvPr id="7" name="Tartalom helye 6" descr="V4 városlak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954" y="692150"/>
            <a:ext cx="8426092" cy="5545138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2018.09.26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Okos város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6471-85CD-4FE3-A988-EB3878CA1142}" type="slidenum">
              <a:rPr lang="hu-HU" smtClean="0"/>
              <a:pPr/>
              <a:t>9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23513</TotalTime>
  <Words>2364</Words>
  <Application>Microsoft Office PowerPoint</Application>
  <PresentationFormat>Diavetítés a képernyőre (4:3 oldalarány)</PresentationFormat>
  <Paragraphs>659</Paragraphs>
  <Slides>74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74</vt:i4>
      </vt:variant>
    </vt:vector>
  </HeadingPairs>
  <TitlesOfParts>
    <vt:vector size="75" baseType="lpstr">
      <vt:lpstr>Office-téma</vt:lpstr>
      <vt:lpstr>Az okos város Dr. Schmideg Iván  </vt:lpstr>
      <vt:lpstr> </vt:lpstr>
      <vt:lpstr>A városiasodása folyamata</vt:lpstr>
      <vt:lpstr>A városiasodása folyamata</vt:lpstr>
      <vt:lpstr>5. dia</vt:lpstr>
      <vt:lpstr>A városiasodása folyamata</vt:lpstr>
      <vt:lpstr>Jövedelem szerinti városlakó (%)</vt:lpstr>
      <vt:lpstr>A világ városlakói (százalék)</vt:lpstr>
      <vt:lpstr>V4 országok városlakói (százalék)</vt:lpstr>
      <vt:lpstr>Településosztály szerinti megoszlás</vt:lpstr>
      <vt:lpstr>Megavárosok megoszlása</vt:lpstr>
      <vt:lpstr>Rendszer a városok méretében?</vt:lpstr>
      <vt:lpstr>Rendszer a városok méretében?</vt:lpstr>
      <vt:lpstr>Zipf törvény USA-ra</vt:lpstr>
      <vt:lpstr>Zipf törvény Magyarországra</vt:lpstr>
      <vt:lpstr>Zipf törvény modellje</vt:lpstr>
      <vt:lpstr>Zipf törvény korlátai</vt:lpstr>
      <vt:lpstr>OECD módszer funkcionális terület </vt:lpstr>
      <vt:lpstr>OECD módszer funkcionális terület </vt:lpstr>
      <vt:lpstr>Indikátorok vs. lakosságszám</vt:lpstr>
      <vt:lpstr>Kleiber törvény emlősökre</vt:lpstr>
      <vt:lpstr>Kleiber törvény kiterjesztése</vt:lpstr>
      <vt:lpstr>West kérdései és eredményei</vt:lpstr>
      <vt:lpstr>West eredményei</vt:lpstr>
      <vt:lpstr>West eredményei</vt:lpstr>
      <vt:lpstr>Michio Kaku: A jövő fizikája</vt:lpstr>
      <vt:lpstr>West eredményei</vt:lpstr>
      <vt:lpstr>West eredményei</vt:lpstr>
      <vt:lpstr>A West modell hiányosságai</vt:lpstr>
      <vt:lpstr>World Cities Report 2016</vt:lpstr>
      <vt:lpstr>Okos város célkitűzés</vt:lpstr>
      <vt:lpstr>Okos város definíció</vt:lpstr>
      <vt:lpstr>ITU definíció</vt:lpstr>
      <vt:lpstr>ISO definíció</vt:lpstr>
      <vt:lpstr>BSI definíció</vt:lpstr>
      <vt:lpstr>56/2017. (III. 20.) Korm. rendelet </vt:lpstr>
      <vt:lpstr>Hagyományos város modellje</vt:lpstr>
      <vt:lpstr>Okos város modellje</vt:lpstr>
      <vt:lpstr>Mennyire okos egy város?</vt:lpstr>
      <vt:lpstr>ITU kulcs-mutatók1</vt:lpstr>
      <vt:lpstr>ITU kulcs-mutatók2</vt:lpstr>
      <vt:lpstr>ITU kulcs-mutatók3</vt:lpstr>
      <vt:lpstr>ITU kulcs-mutatók4</vt:lpstr>
      <vt:lpstr>ISO kulcs-mutatók (válogatás)1 </vt:lpstr>
      <vt:lpstr>ISO kulcs-mutatók (válogatás)2 </vt:lpstr>
      <vt:lpstr>ISO kulcs-mutatók (válogatás)3 </vt:lpstr>
      <vt:lpstr>Az okos város pillérei</vt:lpstr>
      <vt:lpstr>Pillérek: okos városigazgatás</vt:lpstr>
      <vt:lpstr>Pillérek: okos életvitel</vt:lpstr>
      <vt:lpstr>Pillérek: okos környezet</vt:lpstr>
      <vt:lpstr>Pillérek: okos mobilitás</vt:lpstr>
      <vt:lpstr>Pillérek: okos gazdaság</vt:lpstr>
      <vt:lpstr>Pillérek: okos társadalom</vt:lpstr>
      <vt:lpstr>Pillérek: infrastruktúra</vt:lpstr>
      <vt:lpstr>Hol tart a gyakorlat?</vt:lpstr>
      <vt:lpstr>Okos lakás gyakori eszközök</vt:lpstr>
      <vt:lpstr>Okos lakás eszközök működése</vt:lpstr>
      <vt:lpstr>Okos lakás: hírneves eszközök</vt:lpstr>
      <vt:lpstr>Okos lakás: hírneves eszközök</vt:lpstr>
      <vt:lpstr>Okos lakás gondok</vt:lpstr>
      <vt:lpstr>Okos hulladékgyűjtés</vt:lpstr>
      <vt:lpstr>Okos hulladékgyűjtés</vt:lpstr>
      <vt:lpstr>Okos parkolás</vt:lpstr>
      <vt:lpstr>Okos parkolás</vt:lpstr>
      <vt:lpstr>Okos lámpaoszlop</vt:lpstr>
      <vt:lpstr>Okos lámpaoszlop</vt:lpstr>
      <vt:lpstr>Okos lámpaoszlop</vt:lpstr>
      <vt:lpstr>Közvilágítás megújuló energiával</vt:lpstr>
      <vt:lpstr>Közvilágítás megújuló energiával</vt:lpstr>
      <vt:lpstr>Kihívások</vt:lpstr>
      <vt:lpstr>Kihívások</vt:lpstr>
      <vt:lpstr>Kihívások</vt:lpstr>
      <vt:lpstr>Kitekintés</vt:lpstr>
      <vt:lpstr>74.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is az a fraktál?</dc:title>
  <dc:creator>Schmideg Iván</dc:creator>
  <cp:lastModifiedBy>Schmideg Iván</cp:lastModifiedBy>
  <cp:revision>414</cp:revision>
  <dcterms:created xsi:type="dcterms:W3CDTF">2017-03-07T17:47:47Z</dcterms:created>
  <dcterms:modified xsi:type="dcterms:W3CDTF">2018-09-24T12:48:09Z</dcterms:modified>
</cp:coreProperties>
</file>