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  <p:sldMasterId id="2147483674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6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Shape 4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1905000" y="1676400"/>
            <a:ext cx="6931025" cy="2112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rgbClr val="FFCC66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Clr>
                <a:srgbClr val="EAEAEA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rgbClr val="EAEAEA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1905000" y="1676400"/>
            <a:ext cx="6931025" cy="2112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71512" y="1906587"/>
            <a:ext cx="7805737" cy="431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1480" algn="l" rtl="0">
              <a:spcBef>
                <a:spcPts val="800"/>
              </a:spcBef>
              <a:spcAft>
                <a:spcPts val="0"/>
              </a:spcAft>
              <a:buClr>
                <a:srgbClr val="FFCC66"/>
              </a:buClr>
              <a:buSzPts val="2880"/>
              <a:buFont typeface="Noto Sans Symbols"/>
              <a:buChar char="♦"/>
              <a:defRPr sz="32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700"/>
              </a:spcBef>
              <a:spcAft>
                <a:spcPts val="0"/>
              </a:spcAft>
              <a:buClr>
                <a:srgbClr val="EAEAEA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600"/>
              </a:spcBef>
              <a:spcAft>
                <a:spcPts val="0"/>
              </a:spcAft>
              <a:buClr>
                <a:srgbClr val="EAEAEA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800"/>
              </a:spcBef>
              <a:spcAft>
                <a:spcPts val="0"/>
              </a:spcAft>
              <a:buClr>
                <a:srgbClr val="FFCC66"/>
              </a:buClr>
              <a:buSzPts val="2880"/>
              <a:buFont typeface="Noto Sans Symbols"/>
              <a:buNone/>
              <a:defRPr sz="32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700"/>
              </a:spcBef>
              <a:spcAft>
                <a:spcPts val="0"/>
              </a:spcAft>
              <a:buClr>
                <a:srgbClr val="EAEAEA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600"/>
              </a:spcBef>
              <a:spcAft>
                <a:spcPts val="0"/>
              </a:spcAft>
              <a:buClr>
                <a:srgbClr val="EAEAEA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1219200" y="304800"/>
            <a:ext cx="7769225" cy="120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1219200" y="1600200"/>
            <a:ext cx="7769225" cy="449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1480" algn="l" rtl="0">
              <a:spcBef>
                <a:spcPts val="800"/>
              </a:spcBef>
              <a:spcAft>
                <a:spcPts val="0"/>
              </a:spcAft>
              <a:buClr>
                <a:srgbClr val="FFCC66"/>
              </a:buClr>
              <a:buSzPts val="2880"/>
              <a:buFont typeface="Noto Sans Symbols"/>
              <a:buChar char="♦"/>
              <a:defRPr sz="32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700"/>
              </a:spcBef>
              <a:spcAft>
                <a:spcPts val="0"/>
              </a:spcAft>
              <a:buClr>
                <a:srgbClr val="EAEAEA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600"/>
              </a:spcBef>
              <a:spcAft>
                <a:spcPts val="0"/>
              </a:spcAft>
              <a:buClr>
                <a:srgbClr val="EAEAEA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Only">
  <p:cSld name="OBJECT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219200" y="304800"/>
            <a:ext cx="7769225" cy="578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1480" algn="l" rtl="0">
              <a:spcBef>
                <a:spcPts val="800"/>
              </a:spcBef>
              <a:spcAft>
                <a:spcPts val="0"/>
              </a:spcAft>
              <a:buClr>
                <a:srgbClr val="FFCC66"/>
              </a:buClr>
              <a:buSzPts val="2880"/>
              <a:buFont typeface="Noto Sans Symbols"/>
              <a:buChar char="♦"/>
              <a:defRPr sz="32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700"/>
              </a:spcBef>
              <a:spcAft>
                <a:spcPts val="0"/>
              </a:spcAft>
              <a:buClr>
                <a:srgbClr val="EAEAEA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600"/>
              </a:spcBef>
              <a:spcAft>
                <a:spcPts val="0"/>
              </a:spcAft>
              <a:buClr>
                <a:srgbClr val="EAEAEA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1219200" y="304800"/>
            <a:ext cx="7769225" cy="120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 rot="5400000">
            <a:off x="5123656" y="2228057"/>
            <a:ext cx="5788025" cy="1941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1162844" y="361156"/>
            <a:ext cx="5788025" cy="5675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1480" algn="l" rtl="0">
              <a:spcBef>
                <a:spcPts val="800"/>
              </a:spcBef>
              <a:spcAft>
                <a:spcPts val="0"/>
              </a:spcAft>
              <a:buClr>
                <a:srgbClr val="FFCC66"/>
              </a:buClr>
              <a:buSzPts val="2880"/>
              <a:buFont typeface="Noto Sans Symbols"/>
              <a:buChar char="♦"/>
              <a:defRPr sz="320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700"/>
              </a:spcBef>
              <a:spcAft>
                <a:spcPts val="0"/>
              </a:spcAft>
              <a:buClr>
                <a:srgbClr val="EAEAEA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600"/>
              </a:spcBef>
              <a:spcAft>
                <a:spcPts val="0"/>
              </a:spcAft>
              <a:buClr>
                <a:srgbClr val="EAEAEA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1219200" y="304800"/>
            <a:ext cx="7769225" cy="120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2857500" y="-38100"/>
            <a:ext cx="4492625" cy="7769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1480" algn="l" rtl="0">
              <a:spcBef>
                <a:spcPts val="800"/>
              </a:spcBef>
              <a:spcAft>
                <a:spcPts val="0"/>
              </a:spcAft>
              <a:buClr>
                <a:srgbClr val="FFCC66"/>
              </a:buClr>
              <a:buSzPts val="2880"/>
              <a:buFont typeface="Noto Sans Symbols"/>
              <a:buChar char="♦"/>
              <a:defRPr sz="320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700"/>
              </a:spcBef>
              <a:spcAft>
                <a:spcPts val="0"/>
              </a:spcAft>
              <a:buClr>
                <a:srgbClr val="EAEAEA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600"/>
              </a:spcBef>
              <a:spcAft>
                <a:spcPts val="0"/>
              </a:spcAft>
              <a:buClr>
                <a:srgbClr val="EAEAEA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800"/>
              </a:spcBef>
              <a:spcAft>
                <a:spcPts val="0"/>
              </a:spcAft>
              <a:buClr>
                <a:srgbClr val="FFCC66"/>
              </a:buClr>
              <a:buSzPts val="2880"/>
              <a:buFont typeface="Noto Sans Symbols"/>
              <a:buNone/>
              <a:defRPr sz="320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700"/>
              </a:spcBef>
              <a:spcAft>
                <a:spcPts val="0"/>
              </a:spcAft>
              <a:buClr>
                <a:srgbClr val="EAEAEA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rgbClr val="EAEAEA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rgbClr val="FFCC66"/>
              </a:buClr>
              <a:buSzPts val="1260"/>
              <a:buFont typeface="Noto Sans Symbols"/>
              <a:buNone/>
              <a:defRPr sz="140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rgbClr val="EAEAEA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1480" algn="l" rtl="0">
              <a:spcBef>
                <a:spcPts val="800"/>
              </a:spcBef>
              <a:spcAft>
                <a:spcPts val="0"/>
              </a:spcAft>
              <a:buClr>
                <a:srgbClr val="FFCC66"/>
              </a:buClr>
              <a:buSzPts val="2880"/>
              <a:buFont typeface="Noto Sans Symbols"/>
              <a:buChar char="♦"/>
              <a:defRPr sz="320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700"/>
              </a:spcBef>
              <a:spcAft>
                <a:spcPts val="0"/>
              </a:spcAft>
              <a:buClr>
                <a:srgbClr val="EAEAEA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600"/>
              </a:spcBef>
              <a:spcAft>
                <a:spcPts val="0"/>
              </a:spcAft>
              <a:buClr>
                <a:srgbClr val="EAEAEA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rgbClr val="FFCC66"/>
              </a:buClr>
              <a:buSzPts val="1260"/>
              <a:buFont typeface="Noto Sans Symbols"/>
              <a:buNone/>
              <a:defRPr sz="140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rgbClr val="EAEAEA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 rot="5400000">
            <a:off x="5542756" y="2929731"/>
            <a:ext cx="4546600" cy="203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 rot="5400000">
            <a:off x="1384301" y="963612"/>
            <a:ext cx="4546600" cy="597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1480" algn="l" rtl="0">
              <a:spcBef>
                <a:spcPts val="800"/>
              </a:spcBef>
              <a:spcAft>
                <a:spcPts val="0"/>
              </a:spcAft>
              <a:buClr>
                <a:srgbClr val="FFCC66"/>
              </a:buClr>
              <a:buSzPts val="2880"/>
              <a:buFont typeface="Noto Sans Symbols"/>
              <a:buChar char="♦"/>
              <a:defRPr sz="32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700"/>
              </a:spcBef>
              <a:spcAft>
                <a:spcPts val="0"/>
              </a:spcAft>
              <a:buClr>
                <a:srgbClr val="EAEAEA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600"/>
              </a:spcBef>
              <a:spcAft>
                <a:spcPts val="0"/>
              </a:spcAft>
              <a:buClr>
                <a:srgbClr val="EAEAEA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1219200" y="304800"/>
            <a:ext cx="7769225" cy="120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rgbClr val="FFCC66"/>
              </a:buClr>
              <a:buSzPts val="2160"/>
              <a:buFont typeface="Noto Sans Symbols"/>
              <a:buNone/>
              <a:defRPr sz="2400" b="1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rgbClr val="EAEAEA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5760" algn="l" rtl="0">
              <a:spcBef>
                <a:spcPts val="800"/>
              </a:spcBef>
              <a:spcAft>
                <a:spcPts val="0"/>
              </a:spcAft>
              <a:buClr>
                <a:srgbClr val="FFCC66"/>
              </a:buClr>
              <a:buSzPts val="2160"/>
              <a:buFont typeface="Noto Sans Symbols"/>
              <a:buChar char="♦"/>
              <a:defRPr sz="240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55600" algn="l" rtl="0">
              <a:spcBef>
                <a:spcPts val="7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spcBef>
                <a:spcPts val="600"/>
              </a:spcBef>
              <a:spcAft>
                <a:spcPts val="0"/>
              </a:spcAft>
              <a:buClr>
                <a:srgbClr val="EAEAEA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600"/>
              <a:buFont typeface="Times New Roman"/>
              <a:buChar char="–"/>
              <a:defRPr sz="16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600"/>
              <a:buFont typeface="Times New Roman"/>
              <a:buChar char="•"/>
              <a:defRPr sz="16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600"/>
              <a:buFont typeface="Times New Roman"/>
              <a:buChar char="•"/>
              <a:defRPr sz="16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600"/>
              <a:buFont typeface="Times New Roman"/>
              <a:buChar char="•"/>
              <a:defRPr sz="16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600"/>
              <a:buFont typeface="Times New Roman"/>
              <a:buChar char="•"/>
              <a:defRPr sz="16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600"/>
              <a:buFont typeface="Times New Roman"/>
              <a:buChar char="•"/>
              <a:defRPr sz="16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rgbClr val="FFCC66"/>
              </a:buClr>
              <a:buSzPts val="2160"/>
              <a:buFont typeface="Noto Sans Symbols"/>
              <a:buNone/>
              <a:defRPr sz="2400" b="1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rgbClr val="EAEAEA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5760" algn="l" rtl="0">
              <a:spcBef>
                <a:spcPts val="800"/>
              </a:spcBef>
              <a:spcAft>
                <a:spcPts val="0"/>
              </a:spcAft>
              <a:buClr>
                <a:srgbClr val="FFCC66"/>
              </a:buClr>
              <a:buSzPts val="2160"/>
              <a:buFont typeface="Noto Sans Symbols"/>
              <a:buChar char="♦"/>
              <a:defRPr sz="240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55600" algn="l" rtl="0">
              <a:spcBef>
                <a:spcPts val="7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spcBef>
                <a:spcPts val="600"/>
              </a:spcBef>
              <a:spcAft>
                <a:spcPts val="0"/>
              </a:spcAft>
              <a:buClr>
                <a:srgbClr val="EAEAEA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600"/>
              <a:buFont typeface="Times New Roman"/>
              <a:buChar char="–"/>
              <a:defRPr sz="16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600"/>
              <a:buFont typeface="Times New Roman"/>
              <a:buChar char="•"/>
              <a:defRPr sz="16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600"/>
              <a:buFont typeface="Times New Roman"/>
              <a:buChar char="•"/>
              <a:defRPr sz="16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600"/>
              <a:buFont typeface="Times New Roman"/>
              <a:buChar char="•"/>
              <a:defRPr sz="16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600"/>
              <a:buFont typeface="Times New Roman"/>
              <a:buChar char="•"/>
              <a:defRPr sz="16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600"/>
              <a:buFont typeface="Times New Roman"/>
              <a:buChar char="•"/>
              <a:defRPr sz="16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1219200" y="304800"/>
            <a:ext cx="7769225" cy="120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1219200" y="1600200"/>
            <a:ext cx="3808413" cy="449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8620" algn="l" rtl="0">
              <a:spcBef>
                <a:spcPts val="800"/>
              </a:spcBef>
              <a:spcAft>
                <a:spcPts val="0"/>
              </a:spcAft>
              <a:buClr>
                <a:srgbClr val="FFCC66"/>
              </a:buClr>
              <a:buSzPts val="2520"/>
              <a:buFont typeface="Noto Sans Symbols"/>
              <a:buChar char="♦"/>
              <a:defRPr sz="280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spcBef>
                <a:spcPts val="700"/>
              </a:spcBef>
              <a:spcAft>
                <a:spcPts val="0"/>
              </a:spcAft>
              <a:buClr>
                <a:srgbClr val="EAEAEA"/>
              </a:buClr>
              <a:buSzPts val="2400"/>
              <a:buFont typeface="Times New Roman"/>
              <a:buChar char="–"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800"/>
              <a:buFont typeface="Times New Roman"/>
              <a:buChar char="–"/>
              <a:defRPr sz="18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5180013" y="1600200"/>
            <a:ext cx="3808412" cy="449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8620" algn="l" rtl="0">
              <a:spcBef>
                <a:spcPts val="800"/>
              </a:spcBef>
              <a:spcAft>
                <a:spcPts val="0"/>
              </a:spcAft>
              <a:buClr>
                <a:srgbClr val="FFCC66"/>
              </a:buClr>
              <a:buSzPts val="2520"/>
              <a:buFont typeface="Noto Sans Symbols"/>
              <a:buChar char="♦"/>
              <a:defRPr sz="280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spcBef>
                <a:spcPts val="700"/>
              </a:spcBef>
              <a:spcAft>
                <a:spcPts val="0"/>
              </a:spcAft>
              <a:buClr>
                <a:srgbClr val="EAEAEA"/>
              </a:buClr>
              <a:buSzPts val="2400"/>
              <a:buFont typeface="Times New Roman"/>
              <a:buChar char="–"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800"/>
              <a:buFont typeface="Times New Roman"/>
              <a:buChar char="–"/>
              <a:defRPr sz="18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rgbClr val="FFCC66"/>
              </a:buClr>
              <a:buSzPts val="1800"/>
              <a:buFont typeface="Noto Sans Symbols"/>
              <a:buNone/>
              <a:defRPr sz="200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Clr>
                <a:srgbClr val="EAEAEA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rgbClr val="EAEAEA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800"/>
              </a:spcBef>
              <a:spcAft>
                <a:spcPts val="0"/>
              </a:spcAft>
              <a:buClr>
                <a:srgbClr val="FFCC66"/>
              </a:buClr>
              <a:buSzPts val="2880"/>
              <a:buFont typeface="Noto Sans Symbols"/>
              <a:buNone/>
              <a:defRPr sz="320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700"/>
              </a:spcBef>
              <a:spcAft>
                <a:spcPts val="0"/>
              </a:spcAft>
              <a:buClr>
                <a:srgbClr val="EAEAEA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600"/>
              </a:spcBef>
              <a:spcAft>
                <a:spcPts val="0"/>
              </a:spcAft>
              <a:buClr>
                <a:srgbClr val="EAEAEA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1905000" y="1676400"/>
            <a:ext cx="6931025" cy="2112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 rot="5400000">
            <a:off x="2416175" y="161925"/>
            <a:ext cx="4316412" cy="780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1480" algn="l" rtl="0">
              <a:spcBef>
                <a:spcPts val="800"/>
              </a:spcBef>
              <a:spcAft>
                <a:spcPts val="0"/>
              </a:spcAft>
              <a:buClr>
                <a:srgbClr val="FFCC66"/>
              </a:buClr>
              <a:buSzPts val="2880"/>
              <a:buFont typeface="Noto Sans Symbols"/>
              <a:buChar char="♦"/>
              <a:defRPr sz="32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700"/>
              </a:spcBef>
              <a:spcAft>
                <a:spcPts val="0"/>
              </a:spcAft>
              <a:buClr>
                <a:srgbClr val="EAEAEA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600"/>
              </a:spcBef>
              <a:spcAft>
                <a:spcPts val="0"/>
              </a:spcAft>
              <a:buClr>
                <a:srgbClr val="EAEAEA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6" name="Shape 2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800"/>
              </a:spcBef>
              <a:spcAft>
                <a:spcPts val="0"/>
              </a:spcAft>
              <a:buClr>
                <a:srgbClr val="FFCC66"/>
              </a:buClr>
              <a:buSzPts val="2880"/>
              <a:buFont typeface="Noto Sans Symbols"/>
              <a:buNone/>
              <a:defRPr sz="32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700"/>
              </a:spcBef>
              <a:spcAft>
                <a:spcPts val="0"/>
              </a:spcAft>
              <a:buClr>
                <a:srgbClr val="EAEAEA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rgbClr val="EAEAEA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rgbClr val="FFCC66"/>
              </a:buClr>
              <a:buSzPts val="1260"/>
              <a:buFont typeface="Noto Sans Symbols"/>
              <a:buNone/>
              <a:defRPr sz="1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rgbClr val="EAEAEA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1480" algn="l" rtl="0">
              <a:spcBef>
                <a:spcPts val="800"/>
              </a:spcBef>
              <a:spcAft>
                <a:spcPts val="0"/>
              </a:spcAft>
              <a:buClr>
                <a:srgbClr val="FFCC66"/>
              </a:buClr>
              <a:buSzPts val="2880"/>
              <a:buFont typeface="Noto Sans Symbols"/>
              <a:buChar char="♦"/>
              <a:defRPr sz="32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700"/>
              </a:spcBef>
              <a:spcAft>
                <a:spcPts val="0"/>
              </a:spcAft>
              <a:buClr>
                <a:srgbClr val="EAEAEA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600"/>
              </a:spcBef>
              <a:spcAft>
                <a:spcPts val="0"/>
              </a:spcAft>
              <a:buClr>
                <a:srgbClr val="EAEAEA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rgbClr val="FFCC66"/>
              </a:buClr>
              <a:buSzPts val="1260"/>
              <a:buFont typeface="Noto Sans Symbols"/>
              <a:buNone/>
              <a:defRPr sz="1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rgbClr val="EAEAEA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1905000" y="1676400"/>
            <a:ext cx="6931025" cy="2112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rgbClr val="FFCC66"/>
              </a:buClr>
              <a:buSzPts val="2160"/>
              <a:buFont typeface="Noto Sans Symbols"/>
              <a:buNone/>
              <a:defRPr sz="2400" b="1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rgbClr val="EAEAEA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5760" algn="l" rtl="0">
              <a:spcBef>
                <a:spcPts val="800"/>
              </a:spcBef>
              <a:spcAft>
                <a:spcPts val="0"/>
              </a:spcAft>
              <a:buClr>
                <a:srgbClr val="FFCC66"/>
              </a:buClr>
              <a:buSzPts val="2160"/>
              <a:buFont typeface="Noto Sans Symbols"/>
              <a:buChar char="♦"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55600" algn="l" rtl="0">
              <a:spcBef>
                <a:spcPts val="7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spcBef>
                <a:spcPts val="600"/>
              </a:spcBef>
              <a:spcAft>
                <a:spcPts val="0"/>
              </a:spcAft>
              <a:buClr>
                <a:srgbClr val="EAEAEA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600"/>
              <a:buFont typeface="Times New Roman"/>
              <a:buChar char="–"/>
              <a:defRPr sz="16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600"/>
              <a:buFont typeface="Times New Roman"/>
              <a:buChar char="•"/>
              <a:defRPr sz="16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600"/>
              <a:buFont typeface="Times New Roman"/>
              <a:buChar char="•"/>
              <a:defRPr sz="16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600"/>
              <a:buFont typeface="Times New Roman"/>
              <a:buChar char="•"/>
              <a:defRPr sz="16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600"/>
              <a:buFont typeface="Times New Roman"/>
              <a:buChar char="•"/>
              <a:defRPr sz="16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600"/>
              <a:buFont typeface="Times New Roman"/>
              <a:buChar char="•"/>
              <a:defRPr sz="16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rgbClr val="FFCC66"/>
              </a:buClr>
              <a:buSzPts val="2160"/>
              <a:buFont typeface="Noto Sans Symbols"/>
              <a:buNone/>
              <a:defRPr sz="2400" b="1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rgbClr val="EAEAEA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5760" algn="l" rtl="0">
              <a:spcBef>
                <a:spcPts val="800"/>
              </a:spcBef>
              <a:spcAft>
                <a:spcPts val="0"/>
              </a:spcAft>
              <a:buClr>
                <a:srgbClr val="FFCC66"/>
              </a:buClr>
              <a:buSzPts val="2160"/>
              <a:buFont typeface="Noto Sans Symbols"/>
              <a:buChar char="♦"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55600" algn="l" rtl="0">
              <a:spcBef>
                <a:spcPts val="7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spcBef>
                <a:spcPts val="600"/>
              </a:spcBef>
              <a:spcAft>
                <a:spcPts val="0"/>
              </a:spcAft>
              <a:buClr>
                <a:srgbClr val="EAEAEA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600"/>
              <a:buFont typeface="Times New Roman"/>
              <a:buChar char="–"/>
              <a:defRPr sz="16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600"/>
              <a:buFont typeface="Times New Roman"/>
              <a:buChar char="•"/>
              <a:defRPr sz="16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600"/>
              <a:buFont typeface="Times New Roman"/>
              <a:buChar char="•"/>
              <a:defRPr sz="16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600"/>
              <a:buFont typeface="Times New Roman"/>
              <a:buChar char="•"/>
              <a:defRPr sz="16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600"/>
              <a:buFont typeface="Times New Roman"/>
              <a:buChar char="•"/>
              <a:defRPr sz="16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600"/>
              <a:buFont typeface="Times New Roman"/>
              <a:buChar char="•"/>
              <a:defRPr sz="16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1905000" y="1676400"/>
            <a:ext cx="6931025" cy="2112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71513" y="1906588"/>
            <a:ext cx="3825875" cy="431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8620" algn="l" rtl="0">
              <a:spcBef>
                <a:spcPts val="800"/>
              </a:spcBef>
              <a:spcAft>
                <a:spcPts val="0"/>
              </a:spcAft>
              <a:buClr>
                <a:srgbClr val="FFCC66"/>
              </a:buClr>
              <a:buSzPts val="2520"/>
              <a:buFont typeface="Noto Sans Symbols"/>
              <a:buChar char="♦"/>
              <a:defRPr sz="28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spcBef>
                <a:spcPts val="700"/>
              </a:spcBef>
              <a:spcAft>
                <a:spcPts val="0"/>
              </a:spcAft>
              <a:buClr>
                <a:srgbClr val="EAEAEA"/>
              </a:buClr>
              <a:buSzPts val="2400"/>
              <a:buFont typeface="Times New Roman"/>
              <a:buChar char="–"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800"/>
              <a:buFont typeface="Times New Roman"/>
              <a:buChar char="–"/>
              <a:defRPr sz="18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649788" y="1906588"/>
            <a:ext cx="3827462" cy="431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8620" algn="l" rtl="0">
              <a:spcBef>
                <a:spcPts val="800"/>
              </a:spcBef>
              <a:spcAft>
                <a:spcPts val="0"/>
              </a:spcAft>
              <a:buClr>
                <a:srgbClr val="FFCC66"/>
              </a:buClr>
              <a:buSzPts val="2520"/>
              <a:buFont typeface="Noto Sans Symbols"/>
              <a:buChar char="♦"/>
              <a:defRPr sz="28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spcBef>
                <a:spcPts val="700"/>
              </a:spcBef>
              <a:spcAft>
                <a:spcPts val="0"/>
              </a:spcAft>
              <a:buClr>
                <a:srgbClr val="EAEAEA"/>
              </a:buClr>
              <a:buSzPts val="2400"/>
              <a:buFont typeface="Times New Roman"/>
              <a:buChar char="–"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800"/>
              <a:buFont typeface="Times New Roman"/>
              <a:buChar char="–"/>
              <a:defRPr sz="18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00B5B"/>
            </a:gs>
            <a:gs pos="50000">
              <a:srgbClr val="6600FF"/>
            </a:gs>
            <a:gs pos="100000">
              <a:srgbClr val="200B5B"/>
            </a:gs>
          </a:gsLst>
          <a:lin ang="5400000" scaled="0"/>
        </a:gra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hape 8"/>
          <p:cNvGrpSpPr/>
          <p:nvPr/>
        </p:nvGrpSpPr>
        <p:grpSpPr>
          <a:xfrm>
            <a:off x="0" y="0"/>
            <a:ext cx="1827212" cy="6854824"/>
            <a:chOff x="0" y="0"/>
            <a:chExt cx="1827212" cy="6854824"/>
          </a:xfrm>
        </p:grpSpPr>
        <p:sp>
          <p:nvSpPr>
            <p:cNvPr id="9" name="Shape 9"/>
            <p:cNvSpPr/>
            <p:nvPr/>
          </p:nvSpPr>
          <p:spPr>
            <a:xfrm>
              <a:off x="0" y="0"/>
              <a:ext cx="1827212" cy="1628775"/>
            </a:xfrm>
            <a:prstGeom prst="roundRect">
              <a:avLst>
                <a:gd name="adj" fmla="val 21"/>
              </a:avLst>
            </a:prstGeom>
            <a:gradFill>
              <a:gsLst>
                <a:gs pos="0">
                  <a:srgbClr val="200B5B"/>
                </a:gs>
                <a:gs pos="100000">
                  <a:srgbClr val="EEB00B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" name="Shape 10"/>
            <p:cNvSpPr/>
            <p:nvPr/>
          </p:nvSpPr>
          <p:spPr>
            <a:xfrm>
              <a:off x="0" y="3808412"/>
              <a:ext cx="1827212" cy="3046412"/>
            </a:xfrm>
            <a:prstGeom prst="roundRect">
              <a:avLst>
                <a:gd name="adj" fmla="val 18"/>
              </a:avLst>
            </a:prstGeom>
            <a:gradFill>
              <a:gsLst>
                <a:gs pos="0">
                  <a:srgbClr val="EEB00B"/>
                </a:gs>
                <a:gs pos="100000">
                  <a:srgbClr val="200B5B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1" name="Shape 11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0" y="1631950"/>
              <a:ext cx="1827212" cy="2222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Shape 12"/>
          <p:cNvSpPr txBox="1"/>
          <p:nvPr/>
        </p:nvSpPr>
        <p:spPr>
          <a:xfrm>
            <a:off x="39624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Confidential</a:t>
            </a:r>
            <a:endParaRPr/>
          </a:p>
        </p:txBody>
      </p:sp>
      <p:sp>
        <p:nvSpPr>
          <p:cNvPr id="13" name="Shape 13"/>
          <p:cNvSpPr txBox="1"/>
          <p:nvPr/>
        </p:nvSpPr>
        <p:spPr>
          <a:xfrm>
            <a:off x="7239000" y="6564312"/>
            <a:ext cx="1905000" cy="293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1905000" y="1676400"/>
            <a:ext cx="6931025" cy="2112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671512" y="1906587"/>
            <a:ext cx="7805737" cy="431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1480" algn="l" rtl="0">
              <a:spcBef>
                <a:spcPts val="800"/>
              </a:spcBef>
              <a:spcAft>
                <a:spcPts val="0"/>
              </a:spcAft>
              <a:buClr>
                <a:srgbClr val="FFCC66"/>
              </a:buClr>
              <a:buSzPts val="2880"/>
              <a:buFont typeface="Noto Sans Symbols"/>
              <a:buChar char="♦"/>
              <a:defRPr sz="32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700"/>
              </a:spcBef>
              <a:spcAft>
                <a:spcPts val="0"/>
              </a:spcAft>
              <a:buClr>
                <a:srgbClr val="EAEAEA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600"/>
              </a:spcBef>
              <a:spcAft>
                <a:spcPts val="0"/>
              </a:spcAft>
              <a:buClr>
                <a:srgbClr val="EAEAEA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00FF"/>
            </a:gs>
            <a:gs pos="100000">
              <a:srgbClr val="200B5B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Shape 55"/>
          <p:cNvGrpSpPr/>
          <p:nvPr/>
        </p:nvGrpSpPr>
        <p:grpSpPr>
          <a:xfrm>
            <a:off x="0" y="0"/>
            <a:ext cx="1141412" cy="6856412"/>
            <a:chOff x="0" y="0"/>
            <a:chExt cx="1141412" cy="6856412"/>
          </a:xfrm>
        </p:grpSpPr>
        <p:sp>
          <p:nvSpPr>
            <p:cNvPr id="56" name="Shape 56"/>
            <p:cNvSpPr/>
            <p:nvPr/>
          </p:nvSpPr>
          <p:spPr>
            <a:xfrm>
              <a:off x="0" y="0"/>
              <a:ext cx="1141412" cy="533400"/>
            </a:xfrm>
            <a:prstGeom prst="roundRect">
              <a:avLst>
                <a:gd name="adj" fmla="val 64"/>
              </a:avLst>
            </a:prstGeom>
            <a:gradFill>
              <a:gsLst>
                <a:gs pos="0">
                  <a:srgbClr val="200B5B"/>
                </a:gs>
                <a:gs pos="100000">
                  <a:srgbClr val="EEB00B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7" name="Shape 57"/>
            <p:cNvSpPr/>
            <p:nvPr/>
          </p:nvSpPr>
          <p:spPr>
            <a:xfrm>
              <a:off x="0" y="3200400"/>
              <a:ext cx="1141412" cy="3656012"/>
            </a:xfrm>
            <a:prstGeom prst="roundRect">
              <a:avLst>
                <a:gd name="adj" fmla="val 30"/>
              </a:avLst>
            </a:prstGeom>
            <a:gradFill>
              <a:gsLst>
                <a:gs pos="0">
                  <a:srgbClr val="EEB00B"/>
                </a:gs>
                <a:gs pos="100000">
                  <a:srgbClr val="200B5B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58" name="Shape 58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0" y="495300"/>
              <a:ext cx="1141412" cy="2971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" name="Shape 59"/>
          <p:cNvSpPr txBox="1"/>
          <p:nvPr/>
        </p:nvSpPr>
        <p:spPr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Confidential</a:t>
            </a:r>
            <a:endParaRPr/>
          </a:p>
        </p:txBody>
      </p:sp>
      <p:sp>
        <p:nvSpPr>
          <p:cNvPr id="60" name="Shape 60"/>
          <p:cNvSpPr txBox="1"/>
          <p:nvPr/>
        </p:nvSpPr>
        <p:spPr>
          <a:xfrm>
            <a:off x="7239000" y="6564312"/>
            <a:ext cx="1905000" cy="293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219200" y="304800"/>
            <a:ext cx="7769225" cy="120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1219200" y="1600200"/>
            <a:ext cx="7769225" cy="449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1480" algn="l" rtl="0">
              <a:spcBef>
                <a:spcPts val="800"/>
              </a:spcBef>
              <a:spcAft>
                <a:spcPts val="0"/>
              </a:spcAft>
              <a:buClr>
                <a:srgbClr val="FFCC66"/>
              </a:buClr>
              <a:buSzPts val="2880"/>
              <a:buFont typeface="Noto Sans Symbols"/>
              <a:buChar char="♦"/>
              <a:defRPr sz="32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700"/>
              </a:spcBef>
              <a:spcAft>
                <a:spcPts val="0"/>
              </a:spcAft>
              <a:buClr>
                <a:srgbClr val="EAEAEA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600"/>
              </a:spcBef>
              <a:spcAft>
                <a:spcPts val="0"/>
              </a:spcAft>
              <a:buClr>
                <a:srgbClr val="EAEAEA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1972732" y="228600"/>
            <a:ext cx="6866467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lvl="0">
              <a:buClr>
                <a:srgbClr val="FFCC66"/>
              </a:buClr>
              <a:buSzPts val="2000"/>
            </a:pPr>
            <a:r>
              <a:rPr lang="hu-HU" sz="3200" dirty="0">
                <a:solidFill>
                  <a:srgbClr val="FFC000"/>
                </a:solidFill>
              </a:rPr>
              <a:t>Á</a:t>
            </a:r>
            <a:r>
              <a:rPr lang="hu-HU" sz="3200" b="0" i="0" u="none" strike="noStrike" cap="none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brahám K</a:t>
            </a:r>
            <a:r>
              <a:rPr lang="hu-HU" sz="3200" dirty="0">
                <a:solidFill>
                  <a:srgbClr val="FFC000"/>
                </a:solidFill>
              </a:rPr>
              <a:t>á</a:t>
            </a:r>
            <a:r>
              <a:rPr lang="hu-HU" sz="3200" b="0" i="0" u="none" strike="noStrike" cap="none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roly</a:t>
            </a:r>
            <a:br>
              <a:rPr lang="hu-HU" sz="3200" b="0" i="0" u="none" strike="noStrike" cap="none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hu-HU" sz="2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2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Okleveles villamosmérnök, tervezőmérnök, feltaláló, cégvezető. </a:t>
            </a:r>
            <a:br>
              <a:rPr lang="hu-HU" sz="2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hu-HU" sz="2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2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Esztergomban az I. István </a:t>
            </a:r>
            <a:r>
              <a:rPr lang="hu-HU" sz="2000" b="0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Hiradástechnikai</a:t>
            </a:r>
            <a:r>
              <a:rPr lang="hu-HU" sz="2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szakközépiskolában végzett, majd a University of Pennsylvan</a:t>
            </a:r>
            <a:r>
              <a:rPr lang="hu-HU" sz="2000" dirty="0">
                <a:solidFill>
                  <a:schemeClr val="lt1"/>
                </a:solidFill>
              </a:rPr>
              <a:t>i</a:t>
            </a:r>
            <a:r>
              <a:rPr lang="hu-HU" sz="2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án, a Moore </a:t>
            </a:r>
            <a:r>
              <a:rPr lang="hu-HU" sz="2000" b="0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School</a:t>
            </a:r>
            <a:r>
              <a:rPr lang="hu-HU" sz="2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</a:t>
            </a:r>
            <a:r>
              <a:rPr lang="hu-HU" sz="2000" b="0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Engineering</a:t>
            </a:r>
            <a:r>
              <a:rPr lang="hu-HU" sz="2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-en (Philadelphia, Pennsylvania) diplomázott. </a:t>
            </a:r>
            <a:br>
              <a:rPr lang="hu-HU" sz="2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hu-HU" sz="2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2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Szakterülete többek között a telekommunikáci</a:t>
            </a:r>
            <a:r>
              <a:rPr lang="hu-HU" sz="2000" dirty="0">
                <a:solidFill>
                  <a:schemeClr val="lt1"/>
                </a:solidFill>
              </a:rPr>
              <a:t>ó</a:t>
            </a:r>
            <a:r>
              <a:rPr lang="hu-HU" sz="2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 rádiófrekvenciás (RF) modemek tervezése és fejlesztése</a:t>
            </a:r>
            <a:r>
              <a:rPr lang="hu-HU" sz="2000" dirty="0">
                <a:solidFill>
                  <a:schemeClr val="lt1"/>
                </a:solidFill>
              </a:rPr>
              <a:t>, a zajcsökkentés</a:t>
            </a:r>
            <a:r>
              <a:rPr lang="hu-HU" sz="2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ezeken a készülékeken, ideális kommunikáció elérése hálózati és vezeték nélküli készülékeknél - illesztéssel és k</a:t>
            </a:r>
            <a:r>
              <a:rPr lang="hu-HU" sz="2000" dirty="0">
                <a:solidFill>
                  <a:schemeClr val="lt1"/>
                </a:solidFill>
              </a:rPr>
              <a:t>ü</a:t>
            </a:r>
            <a:r>
              <a:rPr lang="hu-HU" sz="2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lönböz</a:t>
            </a:r>
            <a:r>
              <a:rPr lang="hu-HU" sz="2000" dirty="0">
                <a:solidFill>
                  <a:schemeClr val="lt1"/>
                </a:solidFill>
              </a:rPr>
              <a:t>ő,</a:t>
            </a:r>
            <a:r>
              <a:rPr lang="hu-HU" sz="2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újszerű innovatív modulációkkal. A kilőtt töltényt detektáló 10 </a:t>
            </a:r>
            <a:r>
              <a:rPr lang="hu-HU" sz="2000" b="0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GHz</a:t>
            </a:r>
            <a:r>
              <a:rPr lang="hu-HU" sz="2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-es radar rendszer K+F-én is részt vett.</a:t>
            </a:r>
            <a:br>
              <a:rPr lang="hu-HU" sz="2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hu-HU" dirty="0"/>
          </a:p>
        </p:txBody>
      </p:sp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1371600" y="0"/>
            <a:ext cx="777240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ts val="3200"/>
              <a:buFont typeface="Times New Roman"/>
              <a:buNone/>
            </a:pPr>
            <a:r>
              <a:rPr lang="en-US" sz="3200" b="0" i="0" u="none" strike="noStrike" cap="none" dirty="0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Current AC-WAN™ is already selling</a:t>
            </a:r>
            <a:endParaRPr dirty="0"/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1371600" y="925550"/>
            <a:ext cx="7772400" cy="5480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39725" marR="0" lvl="0" indent="-3397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ts val="2880"/>
              <a:buFont typeface="Noto Sans Symbols"/>
              <a:buChar char="♦"/>
            </a:pPr>
            <a:r>
              <a:rPr lang="en-US" sz="3200" b="0" i="0" u="none" strike="noStrike" cap="none" dirty="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AC-WAN™ marketing and selling in Asia, and USA for Rural Broadband ISP</a:t>
            </a:r>
            <a:r>
              <a:rPr lang="en-US" dirty="0"/>
              <a:t>-</a:t>
            </a:r>
            <a:r>
              <a:rPr lang="en-US" sz="3200" b="0" i="0" u="none" strike="noStrike" cap="none" dirty="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endParaRPr dirty="0"/>
          </a:p>
          <a:p>
            <a:pPr marL="339725" marR="0" lvl="0" indent="-339725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CC66"/>
              </a:buClr>
              <a:buSzPts val="2880"/>
              <a:buFont typeface="Noto Sans Symbols"/>
              <a:buChar char="♦"/>
            </a:pPr>
            <a:r>
              <a:rPr lang="en-US" sz="3200" b="0" i="0" u="none" strike="noStrike" cap="none" dirty="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cheaper AC-WAN™ are being re-developed</a:t>
            </a:r>
            <a:endParaRPr dirty="0"/>
          </a:p>
          <a:p>
            <a:pPr marL="339725" marR="0" lvl="0" indent="-339725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CC66"/>
              </a:buClr>
              <a:buSzPts val="2880"/>
              <a:buFont typeface="Noto Sans Symbols"/>
              <a:buChar char="♦"/>
            </a:pPr>
            <a:r>
              <a:rPr lang="en-US" sz="3200" b="0" i="0" u="none" strike="noStrike" cap="none" dirty="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However, Custom IC sets needs to be developed to reduce cost, size and increase communication distance</a:t>
            </a:r>
            <a:endParaRPr sz="2800" b="1" i="0" u="none" strike="noStrike" cap="none" dirty="0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39725" marR="0" lvl="0" indent="-339725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CC66"/>
              </a:buClr>
              <a:buSzPts val="2880"/>
              <a:buFont typeface="Noto Sans Symbols"/>
              <a:buChar char="♦"/>
            </a:pPr>
            <a:r>
              <a:rPr lang="en-US" sz="3200" b="0" i="0" u="none" strike="noStrike" cap="none" dirty="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DC-VIDEO™ is being sold as a video rear vision system modem. The video signal is communicated through the vehicle +12 V power harness without picture delay</a:t>
            </a:r>
            <a:endParaRPr dirty="0"/>
          </a:p>
        </p:txBody>
      </p:sp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1371600" y="118533"/>
            <a:ext cx="777240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ts val="3200"/>
              <a:buFont typeface="Times New Roman"/>
              <a:buNone/>
            </a:pPr>
            <a:r>
              <a:rPr lang="en-US" sz="3200" b="0" i="0" u="none" strike="noStrike" cap="none" dirty="0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Current AC-WAN™ </a:t>
            </a:r>
            <a:endParaRPr dirty="0"/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1371600" y="778934"/>
            <a:ext cx="7772400" cy="579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39725" marR="0" lvl="0" indent="-1568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ts val="2880"/>
              <a:buFont typeface="Noto Sans Symbols"/>
              <a:buNone/>
            </a:pPr>
            <a:endParaRPr sz="3200" b="0" i="0" u="none" strike="noStrike" cap="none" dirty="0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39725" marR="0" lvl="0" indent="-156845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CC66"/>
              </a:buClr>
              <a:buSzPts val="2880"/>
              <a:buFont typeface="Noto Sans Symbols"/>
              <a:buNone/>
            </a:pPr>
            <a:endParaRPr sz="3200" b="0" i="0" u="none" strike="noStrike" cap="none" dirty="0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39725" marR="0" lvl="0" indent="-156845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CC66"/>
              </a:buClr>
              <a:buSzPts val="2880"/>
              <a:buFont typeface="Noto Sans Symbols"/>
              <a:buNone/>
            </a:pPr>
            <a:endParaRPr sz="3200" b="0" i="0" u="none" strike="noStrike" cap="none" dirty="0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39725" marR="0" lvl="0" indent="-156845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CC66"/>
              </a:buClr>
              <a:buSzPts val="2880"/>
              <a:buFont typeface="Noto Sans Symbols"/>
              <a:buNone/>
            </a:pPr>
            <a:endParaRPr sz="3200" b="0" i="0" u="none" strike="noStrike" cap="none" dirty="0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39725" marR="0" lvl="0" indent="-156845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CC66"/>
              </a:buClr>
              <a:buSzPts val="2880"/>
              <a:buFont typeface="Noto Sans Symbols"/>
              <a:buNone/>
            </a:pPr>
            <a:endParaRPr sz="3200" b="0" i="0" u="none" strike="noStrike" cap="none" dirty="0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39725" marR="0" lvl="0" indent="-156845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CC66"/>
              </a:buClr>
              <a:buSzPts val="2880"/>
              <a:buFont typeface="Noto Sans Symbols"/>
              <a:buNone/>
            </a:pPr>
            <a:endParaRPr sz="3200" b="0" i="0" u="none" strike="noStrike" cap="none" dirty="0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39725" marR="0" lvl="0" indent="-156845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CC66"/>
              </a:buClr>
              <a:buSzPts val="2880"/>
              <a:buFont typeface="Noto Sans Symbols"/>
              <a:buNone/>
            </a:pPr>
            <a:endParaRPr sz="3200" b="0" i="0" u="none" strike="noStrike" cap="none" dirty="0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39725" marR="0" lvl="0" indent="-156845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CC66"/>
              </a:buClr>
              <a:buSzPts val="2880"/>
              <a:buFont typeface="Noto Sans Symbols"/>
              <a:buNone/>
            </a:pPr>
            <a:endParaRPr sz="3200" b="0" i="0" u="none" strike="noStrike" cap="none" dirty="0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39725" marR="0" lvl="0" indent="-339725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CC66"/>
              </a:buClr>
              <a:buSzPts val="2880"/>
              <a:buFont typeface="Noto Sans Symbols"/>
              <a:buChar char="♦"/>
            </a:pPr>
            <a:endParaRPr lang="hu-HU" sz="2800" b="0" i="0" u="none" strike="noStrike" cap="none" dirty="0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39725" marR="0" lvl="0" indent="-339725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CC66"/>
              </a:buClr>
              <a:buSzPts val="2880"/>
              <a:buFont typeface="Noto Sans Symbols"/>
              <a:buChar char="♦"/>
            </a:pPr>
            <a:r>
              <a:rPr lang="en-US" sz="2800" b="0" i="0" u="none" strike="noStrike" cap="none" dirty="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cheaper AC-WAN™ is being re-developed</a:t>
            </a:r>
            <a:endParaRPr sz="2800" dirty="0"/>
          </a:p>
        </p:txBody>
      </p:sp>
      <p:pic>
        <p:nvPicPr>
          <p:cNvPr id="171" name="Shape 1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4708" y="778934"/>
            <a:ext cx="7540625" cy="423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1905000" y="1143000"/>
            <a:ext cx="72390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Shape 177"/>
          <p:cNvSpPr txBox="1">
            <a:spLocks noGrp="1"/>
          </p:cNvSpPr>
          <p:nvPr>
            <p:ph type="subTitle" idx="4294967295"/>
          </p:nvPr>
        </p:nvSpPr>
        <p:spPr>
          <a:xfrm>
            <a:off x="1911350" y="396875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ts val="2880"/>
              <a:buFont typeface="Noto Sans Symbols"/>
              <a:buNone/>
            </a:pPr>
            <a:r>
              <a:rPr lang="en-US" sz="32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pic>
        <p:nvPicPr>
          <p:cNvPr id="178" name="Shape 1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095500" y="-1571625"/>
            <a:ext cx="13335000" cy="1000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1219200" y="304800"/>
            <a:ext cx="7769225" cy="578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39725" marR="0" lvl="0" indent="-339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ts val="2880"/>
              <a:buFont typeface="Noto Sans Symbols"/>
              <a:buChar char="♦"/>
            </a:pPr>
            <a:r>
              <a:rPr lang="en-US" sz="32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Future Satius AC-WAN™ Product</a:t>
            </a:r>
            <a:endParaRPr/>
          </a:p>
          <a:p>
            <a:pPr marL="339725" marR="0" lvl="0" indent="-156845" algn="l" rtl="0">
              <a:spcBef>
                <a:spcPts val="800"/>
              </a:spcBef>
              <a:spcAft>
                <a:spcPts val="0"/>
              </a:spcAft>
              <a:buClr>
                <a:srgbClr val="FFCC66"/>
              </a:buClr>
              <a:buSzPts val="2880"/>
              <a:buFont typeface="Noto Sans Symbols"/>
              <a:buNone/>
            </a:pPr>
            <a:endParaRPr sz="32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4" name="Shape 184" descr="C:\SATIUS\MARKETING\AC-WAN\new-AC-WAN-pictur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2212" y="990600"/>
            <a:ext cx="4810125" cy="5589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1219200" y="304800"/>
            <a:ext cx="7769225" cy="578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39725" marR="0" lvl="0" indent="-156845" algn="l" rtl="0"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ts val="2880"/>
              <a:buFont typeface="Noto Sans Symbols"/>
              <a:buNone/>
            </a:pPr>
            <a:endParaRPr sz="3200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0" name="Shape 1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304800"/>
            <a:ext cx="7772400" cy="5888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subTitle" idx="4294967295"/>
          </p:nvPr>
        </p:nvSpPr>
        <p:spPr>
          <a:xfrm>
            <a:off x="1405466" y="0"/>
            <a:ext cx="7738533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ts val="2340"/>
              <a:buFont typeface="Noto Sans Symbols"/>
              <a:buNone/>
            </a:pPr>
            <a:r>
              <a:rPr lang="en-US" sz="2600" b="0" i="0" u="none" dirty="0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Comparisons</a:t>
            </a:r>
            <a:endParaRPr dirty="0"/>
          </a:p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ts val="2340"/>
              <a:buFont typeface="Noto Sans Symbols"/>
              <a:buNone/>
            </a:pPr>
            <a:endParaRPr sz="2600" b="0" i="0" u="none" dirty="0">
              <a:solidFill>
                <a:srgbClr val="FFCC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CC66"/>
              </a:buClr>
              <a:buSzPts val="1800"/>
              <a:buFont typeface="Noto Sans Symbols"/>
              <a:buNone/>
            </a:pPr>
            <a:r>
              <a:rPr lang="en-US" sz="1800" b="1" i="0" u="sng" dirty="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Last Mile Product</a:t>
            </a:r>
            <a:r>
              <a:rPr lang="en-US" sz="1800" b="1" i="0" u="none" dirty="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hu-HU" sz="1800" b="1" i="0" u="none" dirty="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1800" b="1" i="0" u="sng" dirty="0" err="1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Satius</a:t>
            </a:r>
            <a:r>
              <a:rPr lang="en-US" sz="1800" b="1" i="0" u="sng" dirty="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™ - </a:t>
            </a:r>
            <a:r>
              <a:rPr lang="hu-HU" sz="1800" b="1" i="0" u="sng" dirty="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sng" dirty="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Future    </a:t>
            </a:r>
            <a:r>
              <a:rPr lang="hu-HU" sz="1800" b="1" i="0" u="sng" dirty="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1800" b="1" i="0" u="sng" dirty="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BPL        </a:t>
            </a:r>
            <a:r>
              <a:rPr lang="hu-HU" sz="1800" b="1" i="0" u="sng" dirty="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sng" dirty="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Wireless</a:t>
            </a:r>
            <a:r>
              <a:rPr lang="hu-HU" sz="1800" b="1" u="sng" dirty="0"/>
              <a:t>      </a:t>
            </a:r>
            <a:r>
              <a:rPr lang="en-US" sz="1800" b="1" i="0" u="sng" dirty="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Fibe</a:t>
            </a:r>
            <a:r>
              <a:rPr lang="en-US" sz="1800" b="1" i="0" u="none" dirty="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endParaRPr sz="1800" dirty="0"/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CC66"/>
              </a:buClr>
              <a:buSzPts val="1440"/>
              <a:buFont typeface="Noto Sans Symbols"/>
              <a:buNone/>
            </a:pPr>
            <a:endParaRPr sz="1800" b="0" i="0" u="none" dirty="0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CC66"/>
              </a:buClr>
              <a:buSzPts val="1800"/>
              <a:buFont typeface="Noto Sans Symbols"/>
              <a:buNone/>
            </a:pPr>
            <a:r>
              <a:rPr lang="en-US" sz="1800" b="0" i="0" u="none" dirty="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Raw Speed             	</a:t>
            </a:r>
            <a:r>
              <a:rPr lang="hu-HU" sz="1800" b="0" i="0" u="none" dirty="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dirty="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50Mbps   </a:t>
            </a:r>
            <a:r>
              <a:rPr lang="hu-HU" sz="1800" b="0" i="0" u="none" dirty="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1800" b="0" i="0" u="none" dirty="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1Gbps       500Mbps   </a:t>
            </a:r>
            <a:r>
              <a:rPr lang="hu-HU" sz="1800" b="0" i="0" u="none" dirty="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dirty="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300Mbps      </a:t>
            </a:r>
            <a:r>
              <a:rPr lang="hu-HU" sz="1800" b="0" i="0" u="none" dirty="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dirty="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Gbps     </a:t>
            </a:r>
            <a:endParaRPr sz="1800" dirty="0"/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CC66"/>
              </a:buClr>
              <a:buSzPts val="1440"/>
              <a:buFont typeface="Noto Sans Symbols"/>
              <a:buNone/>
            </a:pPr>
            <a:r>
              <a:rPr lang="en-US" sz="1800" b="0" i="0" u="none" dirty="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	</a:t>
            </a:r>
            <a:endParaRPr sz="1800" dirty="0"/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CC66"/>
              </a:buClr>
              <a:buSzPts val="1800"/>
              <a:buFont typeface="Noto Sans Symbols"/>
              <a:buNone/>
            </a:pPr>
            <a:r>
              <a:rPr lang="en-US" sz="1800" b="0" i="0" u="none" dirty="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Speed for 0.2 mile 	</a:t>
            </a:r>
            <a:r>
              <a:rPr lang="hu-HU" sz="1800" b="0" i="0" u="none" dirty="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dirty="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25Mbps    </a:t>
            </a:r>
            <a:r>
              <a:rPr lang="hu-HU" sz="1800" b="0" i="0" u="none" dirty="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dirty="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100Mbps  </a:t>
            </a:r>
            <a:r>
              <a:rPr lang="hu-HU" sz="1800" b="0" i="0" u="none" dirty="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1800" b="0" i="0" u="none" dirty="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50Mbps    </a:t>
            </a:r>
            <a:r>
              <a:rPr lang="hu-HU" sz="1800" b="0" i="0" u="none" dirty="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1800" b="0" i="0" u="none" dirty="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50Mbps        Gbps</a:t>
            </a:r>
            <a:endParaRPr sz="1800" dirty="0"/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CC66"/>
              </a:buClr>
              <a:buSzPts val="1440"/>
              <a:buFont typeface="Noto Sans Symbols"/>
              <a:buNone/>
            </a:pPr>
            <a:endParaRPr sz="1800" b="0" i="0" u="none" dirty="0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CC66"/>
              </a:buClr>
              <a:buSzPts val="1800"/>
              <a:buFont typeface="Noto Sans Symbols"/>
              <a:buNone/>
            </a:pPr>
            <a:r>
              <a:rPr lang="en-US" sz="1800" b="0" i="0" u="none" dirty="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Speed for 0.5 mile    6Mbps     </a:t>
            </a:r>
            <a:r>
              <a:rPr lang="hu-HU" sz="1800" b="0" i="0" u="none" dirty="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1800" b="0" i="0" u="none" dirty="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25Mbps      10 </a:t>
            </a:r>
            <a:r>
              <a:rPr lang="en-US" sz="1800" b="0" i="0" u="none" dirty="0" err="1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Mbps</a:t>
            </a:r>
            <a:r>
              <a:rPr lang="en-US" sz="1800" b="0" i="0" u="none" dirty="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hu-HU" sz="1800" b="0" i="0" u="none" dirty="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dirty="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 </a:t>
            </a:r>
            <a:r>
              <a:rPr lang="en-US" sz="1800" b="0" i="0" u="none" dirty="0" err="1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Mbps</a:t>
            </a:r>
            <a:r>
              <a:rPr lang="en-US" sz="1800" b="0" i="0" u="none" dirty="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Gbps</a:t>
            </a:r>
            <a:endParaRPr sz="1800" dirty="0"/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CC66"/>
              </a:buClr>
              <a:buSzPts val="1440"/>
              <a:buFont typeface="Noto Sans Symbols"/>
              <a:buNone/>
            </a:pPr>
            <a:endParaRPr sz="1800" b="0" i="0" u="none" dirty="0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CC66"/>
              </a:buClr>
              <a:buSzPts val="1800"/>
              <a:buFont typeface="Noto Sans Symbols"/>
              <a:buNone/>
            </a:pPr>
            <a:r>
              <a:rPr lang="en-US" sz="1800" b="0" i="0" u="none" dirty="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Speed for +1 mile 	</a:t>
            </a:r>
            <a:r>
              <a:rPr lang="hu-HU" sz="1800" b="0" i="0" u="none" dirty="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dirty="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1-5Mbps  </a:t>
            </a:r>
            <a:r>
              <a:rPr lang="hu-HU" sz="1800" b="0" i="0" u="none" dirty="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1800" b="0" i="0" u="none" dirty="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5-25Mbps    1Mbps</a:t>
            </a:r>
            <a:r>
              <a:rPr lang="hu-HU" sz="1800" b="0" i="0" u="none" dirty="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1800" b="0" i="0" u="none" dirty="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1Mbps         </a:t>
            </a:r>
            <a:r>
              <a:rPr lang="hu-HU" sz="1800" b="0" i="0" u="none" dirty="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dirty="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Gbps</a:t>
            </a:r>
            <a:endParaRPr sz="1800" dirty="0"/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CC66"/>
              </a:buClr>
              <a:buSzPts val="1440"/>
              <a:buFont typeface="Noto Sans Symbols"/>
              <a:buNone/>
            </a:pPr>
            <a:endParaRPr sz="1800" b="0" i="0" u="none" dirty="0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CC66"/>
              </a:buClr>
              <a:buSzPts val="1800"/>
              <a:buFont typeface="Noto Sans Symbols"/>
              <a:buNone/>
            </a:pPr>
            <a:r>
              <a:rPr lang="en-US" sz="1800" b="0" i="0" u="none" dirty="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Cost per customer      ~$300       ~$300         </a:t>
            </a:r>
            <a:r>
              <a:rPr lang="hu-HU" sz="1800" b="0" i="0" u="none" dirty="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dirty="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$1,007       $800         </a:t>
            </a:r>
            <a:r>
              <a:rPr lang="hu-HU" sz="1800" b="0" i="0" u="none" dirty="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dirty="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+$3,000</a:t>
            </a:r>
            <a:endParaRPr sz="1800" dirty="0"/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CC66"/>
              </a:buClr>
              <a:buSzPts val="1440"/>
              <a:buFont typeface="Noto Sans Symbols"/>
              <a:buNone/>
            </a:pPr>
            <a:r>
              <a:rPr lang="en-US" sz="1800" b="0" i="0" u="none" dirty="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1800" dirty="0"/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CC66"/>
              </a:buClr>
              <a:buSzPts val="1800"/>
              <a:buFont typeface="Noto Sans Symbols"/>
              <a:buNone/>
            </a:pPr>
            <a:r>
              <a:rPr lang="en-US" sz="1800" b="0" i="0" u="none" dirty="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Needs installation        no             </a:t>
            </a:r>
            <a:r>
              <a:rPr lang="hu-HU" sz="1800" b="0" i="0" u="none" dirty="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dirty="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             yes             </a:t>
            </a:r>
            <a:r>
              <a:rPr lang="en-US" sz="1800" b="0" i="0" u="none" dirty="0" err="1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yes</a:t>
            </a:r>
            <a:r>
              <a:rPr lang="en-US" sz="1800" b="0" i="0" u="none" dirty="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</a:t>
            </a:r>
            <a:r>
              <a:rPr lang="en-US" sz="1800" b="0" i="0" u="none" dirty="0" err="1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yes</a:t>
            </a:r>
            <a:r>
              <a:rPr lang="en-US" sz="1800" b="0" i="0" u="none" dirty="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endParaRPr sz="1800" dirty="0"/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CC66"/>
              </a:buClr>
              <a:buSzPts val="1440"/>
              <a:buFont typeface="Noto Sans Symbols"/>
              <a:buNone/>
            </a:pPr>
            <a:endParaRPr sz="1600" b="0" i="0" u="none" dirty="0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CC66"/>
              </a:buClr>
              <a:buSzPts val="1440"/>
              <a:buFont typeface="Noto Sans Symbols"/>
              <a:buNone/>
            </a:pPr>
            <a:r>
              <a:rPr lang="en-US" sz="1600" b="0" i="0" u="none" dirty="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 Above price estimates are based on large quantities</a:t>
            </a:r>
            <a:endParaRPr dirty="0"/>
          </a:p>
        </p:txBody>
      </p:sp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1371600" y="0"/>
            <a:ext cx="777240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Future AC-WAN™ to be developed</a:t>
            </a:r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1371600" y="609600"/>
            <a:ext cx="7772400" cy="579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39725" marR="0" lvl="0" indent="-1568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ts val="2880"/>
              <a:buFont typeface="Noto Sans Symbols"/>
              <a:buNone/>
            </a:pPr>
            <a:endParaRPr sz="32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39725" marR="0" lvl="0" indent="-339725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CC66"/>
              </a:buClr>
              <a:buSzPts val="2880"/>
              <a:buFont typeface="Noto Sans Symbols"/>
              <a:buChar char="♦"/>
            </a:pPr>
            <a:r>
              <a:rPr lang="en-US" sz="3200" b="0" i="0" u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Future AC-WAN™ to be developed with the new tested modulation that adaptively can change speed and achieve long distance communication </a:t>
            </a:r>
            <a:endParaRPr/>
          </a:p>
          <a:p>
            <a:pPr marL="339725" marR="0" lvl="0" indent="-339725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CC66"/>
              </a:buClr>
              <a:buSzPts val="2880"/>
              <a:buFont typeface="Noto Sans Symbols"/>
              <a:buChar char="♦"/>
            </a:pPr>
            <a:r>
              <a:rPr lang="en-US" sz="3200" b="0" i="0" u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Development: 1. Interim AC-WAN™ development will provide smaller size, less cost and longer distance communication.</a:t>
            </a:r>
            <a:endParaRPr/>
          </a:p>
          <a:p>
            <a:pPr marL="339725" marR="0" lvl="0" indent="-339725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CC66"/>
              </a:buClr>
              <a:buSzPts val="2880"/>
              <a:buFont typeface="Noto Sans Symbols"/>
              <a:buChar char="♦"/>
            </a:pPr>
            <a:r>
              <a:rPr lang="en-US" sz="3200" b="0" i="0" u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Development: 2. Custom IC sets will be developed to reduce cost, size and increase even longer communication distance</a:t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1219200" y="304800"/>
            <a:ext cx="7772400" cy="12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ts val="4400"/>
              <a:buFont typeface="Times New Roman"/>
              <a:buNone/>
            </a:pPr>
            <a:r>
              <a:rPr lang="en-US" sz="3000" b="0" i="0" u="none" strike="noStrike" cap="non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MARKETING OPPORTUNITIES</a:t>
            </a:r>
            <a:endParaRPr sz="3000"/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1219200" y="1447800"/>
            <a:ext cx="77724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39725" marR="0" lvl="0" indent="-3397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ts val="2880"/>
              <a:buFont typeface="Noto Sans Symbols"/>
              <a:buChar char="▪"/>
            </a:pPr>
            <a:r>
              <a:rPr lang="en-US" sz="2800" b="1" i="0" u="none" dirty="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North America</a:t>
            </a:r>
            <a:r>
              <a:rPr lang="en-US" sz="3200" b="1" i="0" u="none" dirty="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rural areas and apartment buildings</a:t>
            </a:r>
            <a:endParaRPr sz="2000" b="1" i="0" u="none" dirty="0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39725" marR="0" lvl="0" indent="-339725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CC66"/>
              </a:buClr>
              <a:buSzPts val="2880"/>
              <a:buFont typeface="Noto Sans Symbols"/>
              <a:buChar char="▪"/>
            </a:pPr>
            <a:r>
              <a:rPr lang="en-US" sz="2800" b="1" i="0" u="none" dirty="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Asia, Africa, Eastern Europe and South America </a:t>
            </a:r>
            <a:r>
              <a:rPr lang="en-US" sz="2400" b="0" i="0" u="none" dirty="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no coax, only 10-20% have telephone line </a:t>
            </a:r>
            <a:endParaRPr dirty="0"/>
          </a:p>
          <a:p>
            <a:pPr marL="339725" marR="0" lvl="0" indent="-236855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CC66"/>
              </a:buClr>
              <a:buSzPts val="1620"/>
              <a:buFont typeface="Noto Sans Symbols"/>
              <a:buNone/>
            </a:pPr>
            <a:endParaRPr sz="1800" b="0" i="0" u="none" dirty="0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39725" marR="0" lvl="0" indent="-339725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CC66"/>
              </a:buClr>
              <a:buSzPts val="2880"/>
              <a:buFont typeface="Noto Sans Symbols"/>
              <a:buChar char="▪"/>
            </a:pPr>
            <a:r>
              <a:rPr lang="en-US" sz="2800" b="1" i="0" u="none" dirty="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Applications</a:t>
            </a:r>
            <a:r>
              <a:rPr lang="en-US" sz="3200" b="0" i="0" u="none" dirty="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TV channels, Video surveillance, Internet, telephone and Cheap Smart Metering services</a:t>
            </a:r>
            <a:endParaRPr dirty="0"/>
          </a:p>
          <a:p>
            <a:pPr marL="339725" marR="0" lvl="0" indent="-236855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CC66"/>
              </a:buClr>
              <a:buSzPts val="1620"/>
              <a:buFont typeface="Noto Sans Symbols"/>
              <a:buNone/>
            </a:pPr>
            <a:endParaRPr sz="1800" b="0" i="0" u="none" dirty="0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39725" marR="0" lvl="0" indent="-339725" algn="just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CC66"/>
              </a:buClr>
              <a:buSzPts val="2880"/>
              <a:buFont typeface="Noto Sans Symbols"/>
              <a:buChar char="▪"/>
            </a:pPr>
            <a:r>
              <a:rPr lang="en-US" sz="2800" b="1" i="0" u="none" dirty="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Local Internet Service Provider companies </a:t>
            </a:r>
            <a:r>
              <a:rPr lang="en-US" sz="2400" b="0" i="0" u="none" dirty="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purchasing AC-WAN(TM) and AC-LAN(TM) products </a:t>
            </a:r>
            <a:endParaRPr dirty="0"/>
          </a:p>
          <a:p>
            <a:pPr marL="339725" marR="0" lvl="0" indent="-202565" algn="just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CC66"/>
              </a:buClr>
              <a:buSzPts val="2160"/>
              <a:buFont typeface="Noto Sans Symbols"/>
              <a:buNone/>
            </a:pPr>
            <a:endParaRPr sz="2400" b="0" i="0" u="none" dirty="0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39725" marR="0" lvl="0" indent="-339725" algn="just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CC66"/>
              </a:buClr>
              <a:buSzPts val="2880"/>
              <a:buFont typeface="Noto Sans Symbols"/>
              <a:buNone/>
            </a:pPr>
            <a:r>
              <a:rPr lang="en-US" sz="3200" b="0" i="0" u="none" dirty="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3200" b="0" i="0" u="none" dirty="0" err="1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Satius</a:t>
            </a:r>
            <a:r>
              <a:rPr lang="en-US" sz="3200" b="0" i="0" u="none" dirty="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™ keeps receiving orders</a:t>
            </a:r>
            <a:endParaRPr dirty="0"/>
          </a:p>
          <a:p>
            <a:pPr marL="339725" marR="0" lvl="0" indent="-179705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CC66"/>
              </a:buClr>
              <a:buSzPts val="2520"/>
              <a:buFont typeface="Noto Sans Symbols"/>
              <a:buNone/>
            </a:pPr>
            <a:endParaRPr sz="2800" b="0" i="0" u="none" dirty="0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39725" marR="0" lvl="0" indent="-179705" algn="l" rtl="0">
              <a:spcBef>
                <a:spcPts val="800"/>
              </a:spcBef>
              <a:spcAft>
                <a:spcPts val="0"/>
              </a:spcAft>
              <a:buClr>
                <a:srgbClr val="FFCC66"/>
              </a:buClr>
              <a:buSzPts val="2520"/>
              <a:buFont typeface="Noto Sans Symbols"/>
              <a:buNone/>
            </a:pPr>
            <a:endParaRPr sz="2800" b="0" i="0" u="none" dirty="0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1828800" y="228600"/>
            <a:ext cx="7010400" cy="6163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ts val="2000"/>
              <a:buFont typeface="Times New Roman"/>
              <a:buNone/>
            </a:pPr>
            <a:r>
              <a:rPr lang="hu-HU" sz="3600" b="1" i="0" u="none" strike="noStrike" cap="none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Tervek és Ajánlatok</a:t>
            </a:r>
            <a:br>
              <a:rPr lang="hu-HU" sz="3000" b="0" i="0" u="none" strike="noStrike" cap="none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hu-HU" sz="2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2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hu-HU" sz="2400" b="0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Satius</a:t>
            </a:r>
            <a:r>
              <a:rPr lang="hu-HU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cég szeretné a </a:t>
            </a:r>
            <a:r>
              <a:rPr lang="hu-HU" sz="2400" dirty="0">
                <a:solidFill>
                  <a:schemeClr val="lt1"/>
                </a:solidFill>
              </a:rPr>
              <a:t>gyártást </a:t>
            </a:r>
            <a:r>
              <a:rPr lang="hu-HU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Magyarország</a:t>
            </a:r>
            <a:r>
              <a:rPr lang="hu-HU" sz="2400" dirty="0">
                <a:solidFill>
                  <a:schemeClr val="lt1"/>
                </a:solidFill>
              </a:rPr>
              <a:t>ra kiterjeszteni </a:t>
            </a:r>
            <a:r>
              <a:rPr lang="hu-HU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és onnan </a:t>
            </a:r>
            <a:r>
              <a:rPr lang="hu-HU" sz="2400" dirty="0">
                <a:solidFill>
                  <a:schemeClr val="lt1"/>
                </a:solidFill>
              </a:rPr>
              <a:t>lebonyolítani </a:t>
            </a:r>
            <a:r>
              <a:rPr lang="hu-HU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az </a:t>
            </a:r>
            <a:r>
              <a:rPr lang="hu-HU" sz="2400" dirty="0">
                <a:solidFill>
                  <a:schemeClr val="lt1"/>
                </a:solidFill>
              </a:rPr>
              <a:t>ázsiai </a:t>
            </a:r>
            <a:r>
              <a:rPr lang="hu-HU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rendeléseket. </a:t>
            </a:r>
            <a:br>
              <a:rPr lang="hu-HU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hu-HU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hu-HU" sz="2400" b="0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Satius</a:t>
            </a:r>
            <a:r>
              <a:rPr lang="hu-HU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segítséget keres </a:t>
            </a:r>
            <a:r>
              <a:rPr lang="hu-HU" sz="2400" dirty="0" err="1">
                <a:solidFill>
                  <a:schemeClr val="lt1"/>
                </a:solidFill>
              </a:rPr>
              <a:t>kelet-európai</a:t>
            </a:r>
            <a:r>
              <a:rPr lang="hu-HU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afrikai és </a:t>
            </a:r>
            <a:r>
              <a:rPr lang="hu-HU" sz="2400" dirty="0">
                <a:solidFill>
                  <a:schemeClr val="lt1"/>
                </a:solidFill>
              </a:rPr>
              <a:t>ázsiai </a:t>
            </a:r>
            <a:r>
              <a:rPr lang="hu-HU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marketingben és AC-WAN eladásokban.</a:t>
            </a:r>
            <a:br>
              <a:rPr lang="hu-HU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hu-HU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2400" dirty="0">
                <a:solidFill>
                  <a:schemeClr val="lt1"/>
                </a:solidFill>
              </a:rPr>
              <a:t>Ábrahám </a:t>
            </a:r>
            <a:r>
              <a:rPr lang="hu-HU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Károly felajánlja, hogy a telekommunikációs </a:t>
            </a:r>
            <a:r>
              <a:rPr lang="hu-HU" sz="2400" dirty="0">
                <a:solidFill>
                  <a:schemeClr val="lt1"/>
                </a:solidFill>
              </a:rPr>
              <a:t>é</a:t>
            </a:r>
            <a:r>
              <a:rPr lang="hu-HU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 elektronikai szakterületeken a VALOR-hoz beérkezett projekteket </a:t>
            </a:r>
            <a:r>
              <a:rPr lang="hu-HU" sz="2400" dirty="0">
                <a:solidFill>
                  <a:schemeClr val="lt1"/>
                </a:solidFill>
              </a:rPr>
              <a:t>átvilágítja</a:t>
            </a:r>
            <a:r>
              <a:rPr lang="hu-HU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véleményezi és a megvalósíthatóságát elbírálja.</a:t>
            </a:r>
            <a:endParaRPr lang="hu-HU" sz="2400" dirty="0"/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1905000" y="304800"/>
            <a:ext cx="7069667" cy="6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lvl="0">
              <a:buClr>
                <a:srgbClr val="FFCC66"/>
              </a:buClr>
              <a:buSzPts val="2000"/>
            </a:pPr>
            <a:r>
              <a:rPr lang="hu-HU" sz="2000" dirty="0">
                <a:solidFill>
                  <a:srgbClr val="FFC000"/>
                </a:solidFill>
              </a:rPr>
              <a:t>Á</a:t>
            </a:r>
            <a:r>
              <a:rPr lang="hu-HU" sz="2000" b="0" i="0" u="none" strike="noStrike" cap="none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brahám Károly eredményei</a:t>
            </a:r>
            <a:br>
              <a:rPr lang="hu-HU" sz="2000" b="0" i="0" u="none" strike="noStrike" cap="none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hu-HU" sz="2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Megkapta a Most </a:t>
            </a:r>
            <a:r>
              <a:rPr lang="hu-HU" sz="1800" b="0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Innovative</a:t>
            </a:r>
            <a:r>
              <a:rPr lang="hu-HU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hu-HU" sz="1800" b="0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</a:t>
            </a:r>
            <a:r>
              <a:rPr lang="hu-HU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Franklin Technology </a:t>
            </a:r>
            <a:r>
              <a:rPr lang="hu-HU" sz="1800" b="0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Award</a:t>
            </a:r>
            <a:r>
              <a:rPr lang="hu-HU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-ot</a:t>
            </a:r>
            <a:br>
              <a:rPr lang="hu-HU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hu-HU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Több szakközlemény és több mint 50 nemzetközi szabadalom szerzője. Ezek a szabadalmak elsősorban hál</a:t>
            </a:r>
            <a:r>
              <a:rPr lang="hu-HU" sz="1800" dirty="0">
                <a:solidFill>
                  <a:schemeClr val="lt1"/>
                </a:solidFill>
              </a:rPr>
              <a:t>ó</a:t>
            </a:r>
            <a:r>
              <a:rPr lang="hu-HU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zati és vezeték nélküli modemek illesztés</a:t>
            </a:r>
            <a:r>
              <a:rPr lang="hu-HU" sz="1800" dirty="0">
                <a:solidFill>
                  <a:schemeClr val="lt1"/>
                </a:solidFill>
              </a:rPr>
              <a:t>ére</a:t>
            </a:r>
            <a:r>
              <a:rPr lang="hu-HU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antennáj</a:t>
            </a:r>
            <a:r>
              <a:rPr lang="hu-HU" sz="1800" dirty="0">
                <a:solidFill>
                  <a:schemeClr val="lt1"/>
                </a:solidFill>
              </a:rPr>
              <a:t>ára</a:t>
            </a:r>
            <a:r>
              <a:rPr lang="hu-HU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és az </a:t>
            </a:r>
            <a:r>
              <a:rPr lang="hu-HU" sz="1800" dirty="0">
                <a:solidFill>
                  <a:schemeClr val="lt1"/>
                </a:solidFill>
              </a:rPr>
              <a:t>ú</a:t>
            </a:r>
            <a:r>
              <a:rPr lang="hu-HU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 fajta modulációra vonatkoznak</a:t>
            </a:r>
            <a:br>
              <a:rPr lang="hu-HU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hu-HU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találmányok sok éven át tartó k</a:t>
            </a:r>
            <a:r>
              <a:rPr lang="hu-HU" sz="1800" dirty="0">
                <a:solidFill>
                  <a:schemeClr val="lt1"/>
                </a:solidFill>
              </a:rPr>
              <a:t>utatás, fejlesztés és </a:t>
            </a:r>
            <a:r>
              <a:rPr lang="hu-HU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nagyszámú </a:t>
            </a:r>
            <a:r>
              <a:rPr lang="hu-HU" sz="1800" dirty="0">
                <a:solidFill>
                  <a:schemeClr val="lt1"/>
                </a:solidFill>
              </a:rPr>
              <a:t>mérés </a:t>
            </a:r>
            <a:r>
              <a:rPr lang="hu-HU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eredményeként születtek</a:t>
            </a:r>
            <a:br>
              <a:rPr lang="hu-HU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hu-HU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2007 óta használt vezeték nélküli modemek antennájának feltalálója és a nemzetközi szabadal</a:t>
            </a:r>
            <a:r>
              <a:rPr lang="hu-HU" sz="1800" dirty="0">
                <a:solidFill>
                  <a:schemeClr val="lt1"/>
                </a:solidFill>
              </a:rPr>
              <a:t>mának</a:t>
            </a:r>
            <a:r>
              <a:rPr lang="hu-HU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szerzője. Ez az antenna ma </a:t>
            </a:r>
            <a:r>
              <a:rPr lang="hu-HU" sz="1800" dirty="0">
                <a:solidFill>
                  <a:schemeClr val="lt1"/>
                </a:solidFill>
              </a:rPr>
              <a:t>már </a:t>
            </a:r>
            <a:r>
              <a:rPr lang="hu-HU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minden mobiltelefon, okostelefonon, wifi és Bluetooth </a:t>
            </a:r>
            <a:r>
              <a:rPr lang="hu-HU" sz="1800" dirty="0">
                <a:solidFill>
                  <a:schemeClr val="lt1"/>
                </a:solidFill>
              </a:rPr>
              <a:t>készülékben megtalálható</a:t>
            </a:r>
            <a:br>
              <a:rPr lang="hu-HU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hu-HU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Kifejlesztette és gyártja a </a:t>
            </a:r>
            <a:r>
              <a:rPr lang="hu-HU" sz="1800" dirty="0">
                <a:solidFill>
                  <a:schemeClr val="lt1"/>
                </a:solidFill>
              </a:rPr>
              <a:t>szabadalmaztatott, </a:t>
            </a:r>
            <a:r>
              <a:rPr lang="hu-HU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legkönnyebben telepíthet</a:t>
            </a:r>
            <a:r>
              <a:rPr lang="hu-HU" sz="1800" dirty="0">
                <a:solidFill>
                  <a:schemeClr val="lt1"/>
                </a:solidFill>
              </a:rPr>
              <a:t>ő</a:t>
            </a:r>
            <a:r>
              <a:rPr lang="hu-HU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olcsó és legmegbízhatóbb utols</a:t>
            </a:r>
            <a:r>
              <a:rPr lang="hu-HU" sz="1800" dirty="0">
                <a:solidFill>
                  <a:schemeClr val="lt1"/>
                </a:solidFill>
              </a:rPr>
              <a:t>ó</a:t>
            </a:r>
            <a:r>
              <a:rPr lang="hu-HU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mérföld telekommunikációs modemeket;  </a:t>
            </a:r>
            <a:r>
              <a:rPr lang="hu-HU" sz="1800" dirty="0">
                <a:solidFill>
                  <a:schemeClr val="lt1"/>
                </a:solidFill>
              </a:rPr>
              <a:t>nagy fontosságú azokban az épületben nincs kábel-</a:t>
            </a:r>
            <a:r>
              <a:rPr lang="hu-HU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TV, telefonvezeték vagy optikai szál.</a:t>
            </a:r>
            <a:endParaRPr lang="hu-HU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1828800" y="533400"/>
            <a:ext cx="70104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ts val="4400"/>
              <a:buFont typeface="Times New Roman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Satius™</a:t>
            </a:r>
            <a:br>
              <a:rPr lang="en-US" sz="4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sz="4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Solution</a:t>
            </a:r>
            <a:b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</a:t>
            </a:r>
            <a:b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Last Mile Internet Communication</a:t>
            </a:r>
            <a:b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ubTitle" idx="4294967295"/>
          </p:nvPr>
        </p:nvSpPr>
        <p:spPr>
          <a:xfrm>
            <a:off x="1911350" y="396875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ts val="2880"/>
              <a:buFont typeface="Noto Sans Symbols"/>
              <a:buNone/>
            </a:pPr>
            <a:r>
              <a:rPr lang="en-US" sz="32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CC66"/>
              </a:buClr>
              <a:buSzPts val="2880"/>
              <a:buFont typeface="Noto Sans Symbols"/>
              <a:buNone/>
            </a:pPr>
            <a:r>
              <a:rPr lang="en-US" sz="32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March 2018</a:t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1219200" y="304800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ts val="4400"/>
              <a:buFont typeface="Times New Roman"/>
              <a:buNone/>
            </a:pPr>
            <a:r>
              <a:rPr lang="en-US" sz="4400" b="0" i="0" u="none" strike="noStrike" cap="non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Company</a:t>
            </a:r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1219200" y="1676400"/>
            <a:ext cx="79248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39725" marR="0" lvl="0" indent="-3397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ts val="2880"/>
              <a:buFont typeface="Noto Sans Symbols"/>
              <a:buChar char="▪"/>
            </a:pPr>
            <a:r>
              <a:rPr lang="en-US" sz="32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Established -1992</a:t>
            </a:r>
            <a:endParaRPr/>
          </a:p>
          <a:p>
            <a:pPr marL="339725" marR="0" lvl="0" indent="-33972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CC66"/>
              </a:buClr>
              <a:buSzPts val="2880"/>
              <a:buFont typeface="Noto Sans Symbols"/>
              <a:buChar char="▪"/>
            </a:pPr>
            <a:r>
              <a:rPr lang="en-US" sz="32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Patented </a:t>
            </a:r>
            <a:endParaRPr/>
          </a:p>
          <a:p>
            <a:pPr marL="739775" marR="0" lvl="1" indent="-282575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EAEAEA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BPL -1990</a:t>
            </a:r>
            <a:endParaRPr/>
          </a:p>
          <a:p>
            <a:pPr marL="739775" marR="0" lvl="1" indent="-282575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EAEAEA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Video over power line -1994</a:t>
            </a:r>
            <a:endParaRPr/>
          </a:p>
          <a:p>
            <a:pPr marL="739775" marR="0" lvl="1" indent="-282575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EAEAEA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Communication through Transformers</a:t>
            </a:r>
            <a:endParaRPr/>
          </a:p>
          <a:p>
            <a:pPr marL="339725" marR="0" lvl="0" indent="-33972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CC66"/>
              </a:buClr>
              <a:buSzPts val="2880"/>
              <a:buFont typeface="Noto Sans Symbols"/>
              <a:buChar char="▪"/>
            </a:pPr>
            <a:r>
              <a:rPr lang="en-US" sz="32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BPL patents were licensed</a:t>
            </a:r>
            <a:endParaRPr/>
          </a:p>
          <a:p>
            <a:pPr marL="339725" marR="0" lvl="0" indent="-33972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CC66"/>
              </a:buClr>
              <a:buSzPts val="2880"/>
              <a:buFont typeface="Noto Sans Symbols"/>
              <a:buChar char="▪"/>
            </a:pPr>
            <a:r>
              <a:rPr lang="en-US" sz="32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Three Ben Franklin Technology Awards</a:t>
            </a:r>
            <a:endParaRPr/>
          </a:p>
          <a:p>
            <a:pPr marL="739775" marR="0" lvl="1" indent="-282575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EAEAEA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Including the Most Innovative Product Award</a:t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1219200" y="22701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ts val="4400"/>
              <a:buFont typeface="Times New Roman"/>
              <a:buNone/>
            </a:pPr>
            <a:r>
              <a:rPr lang="en-US" sz="4400" b="0" i="0" u="none" strike="noStrike" cap="non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 </a:t>
            </a:r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1143000" y="1862666"/>
            <a:ext cx="8001000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39725" marR="0" lvl="0" indent="9525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ts val="3240"/>
              <a:buFont typeface="Noto Sans Symbols"/>
              <a:buNone/>
            </a:pPr>
            <a:r>
              <a:rPr lang="en-US" sz="36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viable low cost, high speed Last Mile communication solution without expensive installation</a:t>
            </a:r>
            <a:endParaRPr/>
          </a:p>
          <a:p>
            <a:pPr marL="339725" marR="0" lvl="0" indent="9525" algn="ctr" rtl="0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rgbClr val="FFCC66"/>
              </a:buClr>
              <a:buSzPts val="3240"/>
              <a:buFont typeface="Noto Sans Symbols"/>
              <a:buNone/>
            </a:pPr>
            <a:endParaRPr sz="3600" b="0" i="0" u="none" strike="noStrike" cap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39725" marR="0" lvl="0" indent="9525" algn="ctr" rtl="0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rgbClr val="FFCC66"/>
              </a:buClr>
              <a:buSzPts val="3240"/>
              <a:buFont typeface="Noto Sans Symbols"/>
              <a:buNone/>
            </a:pPr>
            <a:r>
              <a:rPr lang="en-US" sz="3600" b="1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About a Billion Households need </a:t>
            </a:r>
            <a:endParaRPr/>
          </a:p>
          <a:p>
            <a:pPr marL="339725" marR="0" lvl="0" indent="9525" algn="ctr" rtl="0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rgbClr val="FFCC66"/>
              </a:buClr>
              <a:buSzPts val="3240"/>
              <a:buFont typeface="Noto Sans Symbols"/>
              <a:buNone/>
            </a:pPr>
            <a:r>
              <a:rPr lang="en-US" sz="3600" b="1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$10-$15 per month </a:t>
            </a:r>
            <a:endParaRPr/>
          </a:p>
          <a:p>
            <a:pPr marL="339725" marR="0" lvl="0" indent="9525" algn="ctr" rtl="0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rgbClr val="FFCC66"/>
              </a:buClr>
              <a:buSzPts val="3240"/>
              <a:buFont typeface="Noto Sans Symbols"/>
              <a:buNone/>
            </a:pPr>
            <a:r>
              <a:rPr lang="en-US" sz="3600" b="1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Internet Access Service</a:t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1371600" y="457200"/>
            <a:ext cx="76200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BPL Technology</a:t>
            </a:r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1143000" y="1371600"/>
            <a:ext cx="80010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39725" marR="0" lvl="0" indent="-3397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ts val="2520"/>
              <a:buFont typeface="Noto Sans Symbols"/>
              <a:buNone/>
            </a:pPr>
            <a:r>
              <a:rPr lang="en-US" sz="2800" b="1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Available technical solutions:</a:t>
            </a:r>
            <a:endParaRPr/>
          </a:p>
          <a:p>
            <a:pPr marL="339725" marR="0" lvl="0" indent="-339725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CC66"/>
              </a:buClr>
              <a:buSzPts val="2520"/>
              <a:buFont typeface="Noto Sans Symbols"/>
              <a:buNone/>
            </a:pPr>
            <a:r>
              <a:rPr lang="en-US" sz="2800" b="1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400" b="1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BPL</a:t>
            </a:r>
            <a:endParaRPr/>
          </a:p>
          <a:p>
            <a:pPr marL="739775" marR="0" lvl="1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Interfere with other devices</a:t>
            </a:r>
            <a:endParaRPr/>
          </a:p>
          <a:p>
            <a:pPr marL="739775" marR="0" lvl="1" indent="-155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39775" marR="0" lvl="1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Unstable transmission bandwidth for +200 yards</a:t>
            </a:r>
            <a:endParaRPr/>
          </a:p>
          <a:p>
            <a:pPr marL="739775" marR="0" lvl="1" indent="-155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39775" marR="0" lvl="1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BPL speed drops significantly versus distance</a:t>
            </a:r>
            <a:endParaRPr/>
          </a:p>
          <a:p>
            <a:pPr marL="739775" marR="0" lvl="1" indent="-155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39775" marR="0" lvl="1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throughput speed unstable and slow for +200 yards</a:t>
            </a:r>
            <a:endParaRPr/>
          </a:p>
          <a:p>
            <a:pPr marL="339725" marR="0" lvl="0" indent="-2254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ts val="1800"/>
              <a:buFont typeface="Noto Sans Symbols"/>
              <a:buNone/>
            </a:pPr>
            <a:endParaRPr sz="2000" b="0" i="0" u="none" strike="noStrike" cap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39775" marR="0" lvl="1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Installation  required 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600"/>
              <a:buFont typeface="Noto Sans Symbols"/>
              <a:buChar char="▪"/>
            </a:pPr>
            <a:r>
              <a:rPr lang="en-US" sz="16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every hundred yards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600"/>
              <a:buFont typeface="Noto Sans Symbols"/>
              <a:buChar char="▪"/>
            </a:pPr>
            <a:r>
              <a:rPr lang="en-US" sz="16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 transformers and 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600"/>
              <a:buFont typeface="Noto Sans Symbols"/>
              <a:buChar char="▪"/>
            </a:pPr>
            <a:r>
              <a:rPr lang="en-US" sz="16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between 3 phase power lines</a:t>
            </a:r>
            <a:endParaRPr/>
          </a:p>
          <a:p>
            <a:pPr marL="739775" marR="0" lvl="1" indent="-155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39775" marR="0" lvl="1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$1000+ deployment cost</a:t>
            </a:r>
            <a:endParaRPr/>
          </a:p>
          <a:p>
            <a:pPr marL="339725" marR="0" lvl="0" indent="-33972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CC66"/>
              </a:buClr>
              <a:buSzPts val="2160"/>
              <a:buFont typeface="Noto Sans Symbols"/>
              <a:buNone/>
            </a:pPr>
            <a:r>
              <a:rPr lang="en-US"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1295400" y="533400"/>
            <a:ext cx="769620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Satius™ Technology</a:t>
            </a:r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1219200" y="1600200"/>
            <a:ext cx="77724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39725" marR="0" lvl="0" indent="-3397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ts val="216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Real Plug and Play Last Mile Communication Solution, called AC-WAN(TM) offers a simple, low cost solution:</a:t>
            </a:r>
            <a:endParaRPr/>
          </a:p>
          <a:p>
            <a:pPr marL="739775" marR="0" lvl="1" indent="-155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39775" marR="0" lvl="1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Interference with other devices</a:t>
            </a:r>
            <a:endParaRPr/>
          </a:p>
          <a:p>
            <a:pPr marL="739775" marR="0" lvl="1" indent="-155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39775" marR="0" lvl="1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Times New Roman"/>
              <a:buNone/>
            </a:pPr>
            <a:r>
              <a:rPr lang="en-US"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Stable transmission bandwidth for +1 Mile</a:t>
            </a:r>
            <a:endParaRPr/>
          </a:p>
          <a:p>
            <a:pPr marL="739775" marR="0" lvl="1" indent="-155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39725" marR="0" lvl="0" indent="-339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ts val="18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Transmission throughput speed stable and high enough</a:t>
            </a:r>
            <a:endParaRPr/>
          </a:p>
          <a:p>
            <a:pPr marL="339725" marR="0" lvl="0" indent="-2254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ts val="1800"/>
              <a:buFont typeface="Noto Sans Symbols"/>
              <a:buNone/>
            </a:pPr>
            <a:endParaRPr sz="2000" b="0" i="0" u="none" strike="noStrike" cap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39775" marR="0" lvl="1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 Installation required  since it communicates through transformers and between 3 phases of power lines</a:t>
            </a:r>
            <a:endParaRPr/>
          </a:p>
          <a:p>
            <a:pPr marL="739775" marR="0" lvl="1" indent="-155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39775" marR="0" lvl="1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Low cost last mile solution:  ~$300 deployment cost per customer for Internet</a:t>
            </a:r>
            <a:endParaRPr/>
          </a:p>
          <a:p>
            <a:pPr marL="339725" marR="0" lvl="0" indent="-33972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CC66"/>
              </a:buClr>
              <a:buSzPts val="2160"/>
              <a:buFont typeface="Noto Sans Symbols"/>
              <a:buNone/>
            </a:pPr>
            <a:r>
              <a:rPr lang="en-US"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endParaRPr/>
          </a:p>
          <a:p>
            <a:pPr marL="739775" marR="0" lvl="1" indent="-13017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AEAEA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39725" marR="0" lvl="0" indent="-33972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CC66"/>
              </a:buClr>
              <a:buSzPts val="2160"/>
              <a:buFont typeface="Noto Sans Symbols"/>
              <a:buNone/>
            </a:pPr>
            <a:endParaRPr sz="2400" b="0" i="0" u="none" strike="noStrike" cap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39725" marR="0" lvl="0" indent="-202565" algn="l" rtl="0">
              <a:spcBef>
                <a:spcPts val="800"/>
              </a:spcBef>
              <a:spcAft>
                <a:spcPts val="0"/>
              </a:spcAft>
              <a:buClr>
                <a:srgbClr val="FFCC66"/>
              </a:buClr>
              <a:buSzPts val="2160"/>
              <a:buFont typeface="Noto Sans Symbols"/>
              <a:buNone/>
            </a:pPr>
            <a:endParaRPr sz="2400" b="0" i="0" u="none" strike="noStrike" cap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hape 15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304800"/>
            <a:ext cx="7924800" cy="620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Shape 15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304800"/>
            <a:ext cx="7924800" cy="6215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Default Design">
  <a:themeElements>
    <a:clrScheme name="Apex">
      <a:dk1>
        <a:srgbClr val="000000"/>
      </a:dk1>
      <a:lt1>
        <a:srgbClr val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439</Words>
  <Application>Microsoft Office PowerPoint</Application>
  <PresentationFormat>On-screen Show (4:3)</PresentationFormat>
  <Paragraphs>102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Noto Sans Symbols</vt:lpstr>
      <vt:lpstr>Times New Roman</vt:lpstr>
      <vt:lpstr>2_Default Design</vt:lpstr>
      <vt:lpstr>Default Design</vt:lpstr>
      <vt:lpstr>Ábrahám Károly  Okleveles villamosmérnök, tervezőmérnök, feltaláló, cégvezető.   Esztergomban az I. István Hiradástechnikai szakközépiskolában végzett, majd a University of Pennsylvanián, a Moore School of Engineering-en (Philadelphia, Pennsylvania) diplomázott.   Szakterülete többek között a telekommunikációs rádiófrekvenciás (RF) modemek tervezése és fejlesztése, a zajcsökkentés ezeken a készülékeken, ideális kommunikáció elérése hálózati és vezeték nélküli készülékeknél - illesztéssel és különböző, újszerű innovatív modulációkkal. A kilőtt töltényt detektáló 10 GHz-es radar rendszer K+F-én is részt vett. </vt:lpstr>
      <vt:lpstr>Ábrahám Károly eredményei  Megkapta a Most Innovative Ben Franklin Technology Award-ot  Több szakközlemény és több mint 50 nemzetközi szabadalom szerzője. Ezek a szabadalmak elsősorban hálózati és vezeték nélküli modemek illesztésére, antennájára és az új fajta modulációra vonatkoznak  A találmányok sok éven át tartó kutatás, fejlesztés és nagyszámú mérés eredményeként születtek  A 2007 óta használt vezeték nélküli modemek antennájának feltalálója és a nemzetközi szabadalmának szerzője. Ez az antenna ma már minden mobiltelefon, okostelefonon, wifi és Bluetooth készülékben megtalálható  Kifejlesztette és gyártja a szabadalmaztatott, legkönnyebben telepíthető, olcsó és legmegbízhatóbb utolsó mérföld telekommunikációs modemeket;  nagy fontosságú azokban az épületben nincs kábel-TV, telefonvezeték vagy optikai szál.</vt:lpstr>
      <vt:lpstr>Satius™  The Solution for Last Mile Internet Communication </vt:lpstr>
      <vt:lpstr>The Company</vt:lpstr>
      <vt:lpstr>Problem </vt:lpstr>
      <vt:lpstr>BPL Technology</vt:lpstr>
      <vt:lpstr>Satius™ Technology</vt:lpstr>
      <vt:lpstr>PowerPoint Presentation</vt:lpstr>
      <vt:lpstr>PowerPoint Presentation</vt:lpstr>
      <vt:lpstr>Current AC-WAN™ is already selling</vt:lpstr>
      <vt:lpstr>Current AC-WAN™ </vt:lpstr>
      <vt:lpstr>PowerPoint Presentation</vt:lpstr>
      <vt:lpstr>PowerPoint Presentation</vt:lpstr>
      <vt:lpstr>PowerPoint Presentation</vt:lpstr>
      <vt:lpstr>PowerPoint Presentation</vt:lpstr>
      <vt:lpstr>Future AC-WAN™ to be developed</vt:lpstr>
      <vt:lpstr>MARKETING OPPORTUNITIES</vt:lpstr>
      <vt:lpstr>Tervek és Ajánlatok  A Satius cég szeretné a gyártást Magyarországra kiterjeszteni és onnan lebonyolítani az ázsiai rendeléseket.   A Satius segítséget keres kelet-európai, afrikai és ázsiai marketingben és AC-WAN eladásokban.  Ábrahám Károly felajánlja, hogy a telekommunikációs és elektronikai szakterületeken a VALOR-hoz beérkezett projekteket átvilágítja, véleményezi és a megvalósíthatóságát elbírálja.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Ábrahám Károly  Ábrahám Károly okleveles villamosmérnök, tervezőmérnök, feltaláló, cégvezető.   Esztergomban az I. István Hiradástechnikai szakközépiskolában végzett, majd a University of Pennsylvanián, Moore School of Engineering (Philadelphia, Pennsylvania) diplomázott.   Szakterülete többek között a telekommunikációs rádiófrekvenciás (RF) modemek tervezése és fejlesztése, hogyan lehet ezeken a készülékeken a zajt csökkenteni, hogyan lehet az ideális kommunikációt elérni hálózati és vezeték nélküli készülékeknél illesztéssel és különböző új fajta trükkös modulációkkal. A kilőtt töltényt detektáló 10 GHz-es radar rendszer K+F-se fejlesztésen is részt vett.</dc:title>
  <dc:creator>Karcsi</dc:creator>
  <cp:lastModifiedBy>Karcsi</cp:lastModifiedBy>
  <cp:revision>9</cp:revision>
  <dcterms:modified xsi:type="dcterms:W3CDTF">2018-03-20T14:21:08Z</dcterms:modified>
</cp:coreProperties>
</file>