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32"/>
  </p:notesMasterIdLst>
  <p:sldIdLst>
    <p:sldId id="1392" r:id="rId4"/>
    <p:sldId id="1402" r:id="rId5"/>
    <p:sldId id="385" r:id="rId6"/>
    <p:sldId id="379" r:id="rId7"/>
    <p:sldId id="1411" r:id="rId8"/>
    <p:sldId id="1419" r:id="rId9"/>
    <p:sldId id="1416" r:id="rId10"/>
    <p:sldId id="1408" r:id="rId11"/>
    <p:sldId id="1426" r:id="rId12"/>
    <p:sldId id="1410" r:id="rId13"/>
    <p:sldId id="1414" r:id="rId14"/>
    <p:sldId id="1420" r:id="rId15"/>
    <p:sldId id="1417" r:id="rId16"/>
    <p:sldId id="1425" r:id="rId17"/>
    <p:sldId id="1413" r:id="rId18"/>
    <p:sldId id="1412" r:id="rId19"/>
    <p:sldId id="1415" r:id="rId20"/>
    <p:sldId id="1422" r:id="rId21"/>
    <p:sldId id="1418" r:id="rId22"/>
    <p:sldId id="1421" r:id="rId23"/>
    <p:sldId id="1405" r:id="rId24"/>
    <p:sldId id="1406" r:id="rId25"/>
    <p:sldId id="1407" r:id="rId26"/>
    <p:sldId id="1409" r:id="rId27"/>
    <p:sldId id="1424" r:id="rId28"/>
    <p:sldId id="413" r:id="rId29"/>
    <p:sldId id="1389" r:id="rId30"/>
    <p:sldId id="1423" r:id="rId31"/>
  </p:sldIdLst>
  <p:sldSz cx="12192000" cy="6858000"/>
  <p:notesSz cx="7102475" cy="102330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2C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M\PM_cikkek\research_topics\Tipik_tortenet_elemze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'cégek (4)'!$I$121:$J$121</c:f>
              <c:strCache>
                <c:ptCount val="1"/>
                <c:pt idx="0">
                  <c:v>előadás</c:v>
                </c:pt>
              </c:strCache>
            </c:strRef>
          </c:tx>
          <c:invertIfNegative val="0"/>
          <c:cat>
            <c:strRef>
              <c:f>'cégek (4)'!$K$120:$Q$120</c:f>
              <c:strCache>
                <c:ptCount val="7"/>
                <c:pt idx="0">
                  <c:v>Kormányzat</c:v>
                </c:pt>
                <c:pt idx="1">
                  <c:v>Bank</c:v>
                </c:pt>
                <c:pt idx="2">
                  <c:v>Telecom</c:v>
                </c:pt>
                <c:pt idx="3">
                  <c:v>Multi - termék</c:v>
                </c:pt>
                <c:pt idx="4">
                  <c:v>Ipar</c:v>
                </c:pt>
                <c:pt idx="5">
                  <c:v>Egyetem</c:v>
                </c:pt>
                <c:pt idx="6">
                  <c:v>Konzultáns</c:v>
                </c:pt>
              </c:strCache>
            </c:strRef>
          </c:cat>
          <c:val>
            <c:numRef>
              <c:f>'cégek (4)'!$K$121:$Q$121</c:f>
              <c:numCache>
                <c:formatCode>General</c:formatCode>
                <c:ptCount val="7"/>
                <c:pt idx="0">
                  <c:v>34</c:v>
                </c:pt>
                <c:pt idx="1">
                  <c:v>24</c:v>
                </c:pt>
                <c:pt idx="2">
                  <c:v>40</c:v>
                </c:pt>
                <c:pt idx="3">
                  <c:v>75</c:v>
                </c:pt>
                <c:pt idx="4">
                  <c:v>30</c:v>
                </c:pt>
                <c:pt idx="5">
                  <c:v>34</c:v>
                </c:pt>
                <c:pt idx="6">
                  <c:v>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4B-47F2-B6CA-142345EB64C5}"/>
            </c:ext>
          </c:extLst>
        </c:ser>
        <c:ser>
          <c:idx val="1"/>
          <c:order val="1"/>
          <c:tx>
            <c:strRef>
              <c:f>'cégek (4)'!$I$122:$J$122</c:f>
              <c:strCache>
                <c:ptCount val="1"/>
                <c:pt idx="0">
                  <c:v>intézmény</c:v>
                </c:pt>
              </c:strCache>
            </c:strRef>
          </c:tx>
          <c:invertIfNegative val="0"/>
          <c:cat>
            <c:strRef>
              <c:f>'cégek (4)'!$K$120:$Q$120</c:f>
              <c:strCache>
                <c:ptCount val="7"/>
                <c:pt idx="0">
                  <c:v>Kormányzat</c:v>
                </c:pt>
                <c:pt idx="1">
                  <c:v>Bank</c:v>
                </c:pt>
                <c:pt idx="2">
                  <c:v>Telecom</c:v>
                </c:pt>
                <c:pt idx="3">
                  <c:v>Multi - termék</c:v>
                </c:pt>
                <c:pt idx="4">
                  <c:v>Ipar</c:v>
                </c:pt>
                <c:pt idx="5">
                  <c:v>Egyetem</c:v>
                </c:pt>
                <c:pt idx="6">
                  <c:v>Konzultáns</c:v>
                </c:pt>
              </c:strCache>
            </c:strRef>
          </c:cat>
          <c:val>
            <c:numRef>
              <c:f>'cégek (4)'!$K$122:$Q$122</c:f>
              <c:numCache>
                <c:formatCode>General</c:formatCode>
                <c:ptCount val="7"/>
                <c:pt idx="0">
                  <c:v>20</c:v>
                </c:pt>
                <c:pt idx="1">
                  <c:v>7</c:v>
                </c:pt>
                <c:pt idx="2">
                  <c:v>9</c:v>
                </c:pt>
                <c:pt idx="3">
                  <c:v>20</c:v>
                </c:pt>
                <c:pt idx="4">
                  <c:v>20</c:v>
                </c:pt>
                <c:pt idx="5">
                  <c:v>8</c:v>
                </c:pt>
                <c:pt idx="6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4B-47F2-B6CA-142345EB64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528896"/>
        <c:axId val="80530432"/>
      </c:barChart>
      <c:catAx>
        <c:axId val="80528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0530432"/>
        <c:crosses val="autoZero"/>
        <c:auto val="1"/>
        <c:lblAlgn val="ctr"/>
        <c:lblOffset val="100"/>
        <c:noMultiLvlLbl val="0"/>
      </c:catAx>
      <c:valAx>
        <c:axId val="805304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052889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/>
            </a:pPr>
            <a:endParaRPr lang="hu-HU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342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342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D673495C-ECAD-4C95-88E2-7F8BF2365B0B}" type="datetimeFigureOut">
              <a:rPr lang="hu-HU" smtClean="0"/>
              <a:t>2023. 04. 13.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710248" y="4924644"/>
            <a:ext cx="5681980" cy="4029254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9719598"/>
            <a:ext cx="3077739" cy="51342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4023093" y="9719598"/>
            <a:ext cx="3077739" cy="51342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3E8B2D49-1484-4795-955F-BD721B73DB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3783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1923ECDD-988F-B147-FD35-0FF87763DD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93" indent="-2961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605" indent="-2369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447" indent="-2369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2289" indent="-2369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6131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9974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3816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7658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2316B9-6489-4B80-86AB-F42B84C8AC45}" type="slidenum">
              <a:rPr lang="en-US" altLang="hu-HU"/>
              <a:pPr/>
              <a:t>5</a:t>
            </a:fld>
            <a:endParaRPr lang="en-US" altLang="hu-HU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4C46C054-B883-AC72-91C6-3FF5FB5B4D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B1684DB7-90E3-D902-C2F1-F0F730D206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65616">
              <a:spcBef>
                <a:spcPts val="466"/>
              </a:spcBef>
              <a:tabLst>
                <a:tab pos="0" algn="l"/>
                <a:tab pos="463970" algn="l"/>
                <a:tab pos="929587" algn="l"/>
                <a:tab pos="1395202" algn="l"/>
                <a:tab pos="1860818" algn="l"/>
                <a:tab pos="2326433" algn="l"/>
                <a:tab pos="2792049" algn="l"/>
                <a:tab pos="3257664" algn="l"/>
                <a:tab pos="3723280" algn="l"/>
                <a:tab pos="4188896" algn="l"/>
                <a:tab pos="4654512" algn="l"/>
                <a:tab pos="5120127" algn="l"/>
                <a:tab pos="5585743" algn="l"/>
                <a:tab pos="6051358" algn="l"/>
                <a:tab pos="6516974" algn="l"/>
                <a:tab pos="6982590" algn="l"/>
                <a:tab pos="7448206" algn="l"/>
                <a:tab pos="7913821" algn="l"/>
                <a:tab pos="8379437" algn="l"/>
                <a:tab pos="8845052" algn="l"/>
                <a:tab pos="9310668" algn="l"/>
              </a:tabLst>
            </a:pPr>
            <a:endParaRPr lang="hu-HU" altLang="hu-HU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6095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81757-905C-4C0E-AA03-A189B64EE30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59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D8B29F2-00F6-D014-DF39-5DAD18A93F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F2ABF8-85CF-4BAC-952B-8211A8334D4B}" type="slidenum">
              <a:rPr lang="en-US" altLang="hu-HU"/>
              <a:pPr/>
              <a:t>21</a:t>
            </a:fld>
            <a:endParaRPr lang="en-US" altLang="hu-HU"/>
          </a:p>
        </p:txBody>
      </p:sp>
      <p:sp>
        <p:nvSpPr>
          <p:cNvPr id="179202" name="Rectangle 2">
            <a:extLst>
              <a:ext uri="{FF2B5EF4-FFF2-40B4-BE49-F238E27FC236}">
                <a16:creationId xmlns:a16="http://schemas.microsoft.com/office/drawing/2014/main" id="{FDE4BC82-FE1B-B155-9A66-11141DE670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8350" y="684213"/>
            <a:ext cx="3444875" cy="1938337"/>
          </a:xfrm>
          <a:ln/>
        </p:spPr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8DCF6213-EFBC-DB90-A142-005544F094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3063" y="2847975"/>
            <a:ext cx="6186487" cy="5830888"/>
          </a:xfrm>
        </p:spPr>
        <p:txBody>
          <a:bodyPr/>
          <a:lstStyle/>
          <a:p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3636456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D8B29F2-00F6-D014-DF39-5DAD18A93F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F2ABF8-85CF-4BAC-952B-8211A8334D4B}" type="slidenum">
              <a:rPr lang="en-US" altLang="hu-HU"/>
              <a:pPr/>
              <a:t>24</a:t>
            </a:fld>
            <a:endParaRPr lang="en-US" altLang="hu-HU"/>
          </a:p>
        </p:txBody>
      </p:sp>
      <p:sp>
        <p:nvSpPr>
          <p:cNvPr id="179202" name="Rectangle 2">
            <a:extLst>
              <a:ext uri="{FF2B5EF4-FFF2-40B4-BE49-F238E27FC236}">
                <a16:creationId xmlns:a16="http://schemas.microsoft.com/office/drawing/2014/main" id="{FDE4BC82-FE1B-B155-9A66-11141DE670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8350" y="684213"/>
            <a:ext cx="3444875" cy="1938337"/>
          </a:xfrm>
          <a:ln/>
        </p:spPr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8DCF6213-EFBC-DB90-A142-005544F094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3063" y="2847975"/>
            <a:ext cx="6186487" cy="5830888"/>
          </a:xfrm>
        </p:spPr>
        <p:txBody>
          <a:bodyPr/>
          <a:lstStyle/>
          <a:p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2338128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B2D49-1484-4795-955F-BD721B73DBEC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0186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39702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E2507-06DE-4E38-BC5F-DC3CDBCF3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710" y="697675"/>
            <a:ext cx="9144000" cy="1822971"/>
          </a:xfrm>
          <a:prstGeom prst="rect">
            <a:avLst/>
          </a:prstGeom>
        </p:spPr>
        <p:txBody>
          <a:bodyPr anchor="t" anchorCtr="0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A6579B-48CB-4B66-9CB2-59C2F5AE39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709" y="2949237"/>
            <a:ext cx="9144000" cy="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9DDED-E0F1-43C3-9A69-BCF56EE42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B061-0C4B-43F5-9962-1648E8C6FA35}" type="slidenum">
              <a:rPr lang="hu-HU" smtClean="0"/>
              <a:t>‹#›</a:t>
            </a:fld>
            <a:endParaRPr lang="hu-H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68DF3E-D98F-4902-8E93-A6D82D042642}"/>
              </a:ext>
            </a:extLst>
          </p:cNvPr>
          <p:cNvSpPr txBox="1"/>
          <p:nvPr userDrawn="1"/>
        </p:nvSpPr>
        <p:spPr>
          <a:xfrm>
            <a:off x="9133244" y="791804"/>
            <a:ext cx="2528047" cy="345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800" b="0" i="0" u="none" strike="noStrike" kern="1200" baseline="30000">
                <a:solidFill>
                  <a:srgbClr val="322C7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Neumann Társaság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CCD09C-E67C-4CBA-85DE-C3072A709D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3099" y="1053837"/>
            <a:ext cx="1628597" cy="154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19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8E598-7157-4C79-AB87-7D94C58E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709" y="474105"/>
            <a:ext cx="6670638" cy="13255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A6D42-03D0-4C55-BD8D-50BB30E66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09" y="1799668"/>
            <a:ext cx="10515600" cy="4483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690B4-678C-4208-A9CD-1C6DBD9CB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B061-0C4B-43F5-9962-1648E8C6FA35}" type="slidenum">
              <a:rPr lang="hu-HU" smtClean="0"/>
              <a:t>‹#›</a:t>
            </a:fld>
            <a:endParaRPr lang="hu-H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F98B14-D6DD-4AB1-A406-F33895EED073}"/>
              </a:ext>
            </a:extLst>
          </p:cNvPr>
          <p:cNvSpPr txBox="1"/>
          <p:nvPr userDrawn="1"/>
        </p:nvSpPr>
        <p:spPr>
          <a:xfrm>
            <a:off x="8713695" y="501355"/>
            <a:ext cx="2528047" cy="345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800" b="0" i="0" u="none" strike="noStrike" kern="1200" baseline="30000">
                <a:solidFill>
                  <a:srgbClr val="322C7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Neumann Társaság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DA879B-88E6-494C-9ADE-2A26EB7E6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4016" y="510919"/>
            <a:ext cx="470825" cy="44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75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E6913-2202-42E1-AB89-DB4E8C078D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0709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38F406-AC38-4CE0-9926-A4FE113F2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696FBF-525D-4300-94E1-41F8279A8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B061-0C4B-43F5-9962-1648E8C6FA35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9323010-1E81-460D-8D45-2CA060874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709" y="474105"/>
            <a:ext cx="6670638" cy="13255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F2926C-FFF1-4DBB-8E5C-1B2CFD03ACB3}"/>
              </a:ext>
            </a:extLst>
          </p:cNvPr>
          <p:cNvSpPr txBox="1"/>
          <p:nvPr userDrawn="1"/>
        </p:nvSpPr>
        <p:spPr>
          <a:xfrm>
            <a:off x="8713695" y="501355"/>
            <a:ext cx="2528047" cy="345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800" b="0" i="0" u="none" strike="noStrike" kern="1200" baseline="30000">
                <a:solidFill>
                  <a:srgbClr val="322C7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Neumann Társaság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BF0D64-A9AF-4C5E-B16E-70FAF7120D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4016" y="510919"/>
            <a:ext cx="470825" cy="44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7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EE106-9DF0-4E49-BB7F-A32CDA6DE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98494"/>
            <a:ext cx="6172200" cy="44625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C026B3-7856-40C3-8C56-4BCF40BF5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709" y="1398494"/>
            <a:ext cx="3932237" cy="43295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E6E949-FA26-4E0E-92F4-7CACCB2B8E6D}"/>
              </a:ext>
            </a:extLst>
          </p:cNvPr>
          <p:cNvSpPr txBox="1">
            <a:spLocks/>
          </p:cNvSpPr>
          <p:nvPr userDrawn="1"/>
        </p:nvSpPr>
        <p:spPr>
          <a:xfrm>
            <a:off x="530709" y="474105"/>
            <a:ext cx="465247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06D91F9-8656-4706-B400-0D4EA32427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0605" y="63993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5B061-0C4B-43F5-9962-1648E8C6FA35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3AEDAB-6073-400A-BC75-4DB3DE5C5DF3}"/>
              </a:ext>
            </a:extLst>
          </p:cNvPr>
          <p:cNvSpPr txBox="1"/>
          <p:nvPr userDrawn="1"/>
        </p:nvSpPr>
        <p:spPr>
          <a:xfrm>
            <a:off x="8713695" y="501355"/>
            <a:ext cx="2528047" cy="345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800" b="0" i="0" u="none" strike="noStrike" kern="1200" baseline="30000">
                <a:solidFill>
                  <a:srgbClr val="322C7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Neumann Társaság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622CC5-3DD6-4E34-B229-A58C163647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4016" y="510919"/>
            <a:ext cx="470825" cy="44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13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BFFB-2014-4D58-9641-EA4832D060EA}" type="datetimeFigureOut">
              <a:rPr lang="hu-HU" smtClean="0"/>
              <a:t>2023. 04. 13.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C749-4A29-410C-9463-4CA6437C082A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39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BFFB-2014-4D58-9641-EA4832D060EA}" type="datetimeFigureOut">
              <a:rPr lang="hu-HU" smtClean="0"/>
              <a:t>2023. 04. 13.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C749-4A29-410C-9463-4CA6437C08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0204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EDA2-CCA6-46B6-B9DC-95AE3A89E7D4}" type="datetimeFigureOut">
              <a:rPr lang="hu-HU" smtClean="0"/>
              <a:pPr/>
              <a:t>2023. 04. 13.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B7DA-B43B-4FE3-970C-59DB1DF1D4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1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793" y="82586"/>
            <a:ext cx="10972800" cy="9461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43" y="1028734"/>
            <a:ext cx="11713301" cy="5376597"/>
          </a:xfrm>
          <a:prstGeom prst="rect">
            <a:avLst/>
          </a:prstGeom>
        </p:spPr>
      </p:pic>
      <p:pic>
        <p:nvPicPr>
          <p:cNvPr id="4" name="Picture 7" descr="vf roundel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7230" y="5921831"/>
            <a:ext cx="528215" cy="52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407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6DB00-B5D5-43C6-81D8-97712372E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0605" y="63993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5B061-0C4B-43F5-9962-1648E8C6FA35}" type="slidenum">
              <a:rPr lang="hu-HU" smtClean="0"/>
              <a:t>‹#›</a:t>
            </a:fld>
            <a:endParaRPr lang="hu-HU"/>
          </a:p>
        </p:txBody>
      </p:sp>
      <p:cxnSp>
        <p:nvCxnSpPr>
          <p:cNvPr id="2" name="Straight Connector 15">
            <a:extLst>
              <a:ext uri="{FF2B5EF4-FFF2-40B4-BE49-F238E27FC236}">
                <a16:creationId xmlns:a16="http://schemas.microsoft.com/office/drawing/2014/main" id="{F6A8433F-5C14-2CD0-653B-33EDF6D10389}"/>
              </a:ext>
            </a:extLst>
          </p:cNvPr>
          <p:cNvCxnSpPr/>
          <p:nvPr userDrawn="1"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16">
            <a:extLst>
              <a:ext uri="{FF2B5EF4-FFF2-40B4-BE49-F238E27FC236}">
                <a16:creationId xmlns:a16="http://schemas.microsoft.com/office/drawing/2014/main" id="{EDE2500C-EFAF-1950-2582-C64616180DFE}"/>
              </a:ext>
            </a:extLst>
          </p:cNvPr>
          <p:cNvCxnSpPr/>
          <p:nvPr userDrawn="1"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8">
            <a:extLst>
              <a:ext uri="{FF2B5EF4-FFF2-40B4-BE49-F238E27FC236}">
                <a16:creationId xmlns:a16="http://schemas.microsoft.com/office/drawing/2014/main" id="{73390E9F-19FD-E097-F811-03E65E2E44DA}"/>
              </a:ext>
            </a:extLst>
          </p:cNvPr>
          <p:cNvCxnSpPr/>
          <p:nvPr userDrawn="1"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20">
            <a:extLst>
              <a:ext uri="{FF2B5EF4-FFF2-40B4-BE49-F238E27FC236}">
                <a16:creationId xmlns:a16="http://schemas.microsoft.com/office/drawing/2014/main" id="{0E565A5E-EC9E-A847-C225-5B43B8DF43C0}"/>
              </a:ext>
            </a:extLst>
          </p:cNvPr>
          <p:cNvCxnSpPr/>
          <p:nvPr userDrawn="1"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2">
            <a:extLst>
              <a:ext uri="{FF2B5EF4-FFF2-40B4-BE49-F238E27FC236}">
                <a16:creationId xmlns:a16="http://schemas.microsoft.com/office/drawing/2014/main" id="{E1272A5D-6F77-C9FA-410E-144F26C4DCF8}"/>
              </a:ext>
            </a:extLst>
          </p:cNvPr>
          <p:cNvCxnSpPr/>
          <p:nvPr userDrawn="1"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787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8" r:id="rId5"/>
    <p:sldLayoutId id="2147483659" r:id="rId6"/>
    <p:sldLayoutId id="2147483661" r:id="rId7"/>
    <p:sldLayoutId id="2147483662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120.njszt.hu/" TargetMode="Externa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7B6BCFA-8C9D-D02B-4292-279809BC4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EF40101-4953-6185-50B1-FEB89AB15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09" y="1899928"/>
            <a:ext cx="10515600" cy="4483967"/>
          </a:xfrm>
        </p:spPr>
        <p:txBody>
          <a:bodyPr/>
          <a:lstStyle/>
          <a:p>
            <a:endParaRPr lang="hu-HU"/>
          </a:p>
          <a:p>
            <a:endParaRPr lang="hu-HU"/>
          </a:p>
          <a:p>
            <a:pPr algn="ctr"/>
            <a:r>
              <a:rPr lang="hu-HU" sz="4000" b="1"/>
              <a:t>Adatok, emlékek a hazai projektmenedzsment történétéből a  25. PM Fórumot köszöntve</a:t>
            </a:r>
          </a:p>
          <a:p>
            <a:pPr algn="ctr"/>
            <a:endParaRPr lang="hu-HU" sz="4000" b="1"/>
          </a:p>
          <a:p>
            <a:pPr algn="ctr"/>
            <a:r>
              <a:rPr lang="hu-HU" b="1"/>
              <a:t>Szalay Imre</a:t>
            </a:r>
          </a:p>
          <a:p>
            <a:pPr algn="ctr"/>
            <a:r>
              <a:rPr lang="hu-HU" sz="2400" b="1"/>
              <a:t>HTE/TIPIK, PMSZ, PMI veterán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CEB09CE-D171-D1B1-3680-275F5C71B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B061-0C4B-43F5-9962-1648E8C6FA35}" type="slidenum">
              <a:rPr lang="hu-HU" smtClean="0"/>
              <a:t>1</a:t>
            </a:fld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D4F9507-EAD4-C65E-650A-B7A8211279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06" y="93494"/>
            <a:ext cx="11388185" cy="18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07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11" name="Tartalom helye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231850"/>
              </p:ext>
            </p:extLst>
          </p:nvPr>
        </p:nvGraphicFramePr>
        <p:xfrm>
          <a:off x="288706" y="26426"/>
          <a:ext cx="10866974" cy="67417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5243">
                  <a:extLst>
                    <a:ext uri="{9D8B030D-6E8A-4147-A177-3AD203B41FA5}">
                      <a16:colId xmlns:a16="http://schemas.microsoft.com/office/drawing/2014/main" val="1240697284"/>
                    </a:ext>
                  </a:extLst>
                </a:gridCol>
                <a:gridCol w="1905803">
                  <a:extLst>
                    <a:ext uri="{9D8B030D-6E8A-4147-A177-3AD203B41FA5}">
                      <a16:colId xmlns:a16="http://schemas.microsoft.com/office/drawing/2014/main" val="539715545"/>
                    </a:ext>
                  </a:extLst>
                </a:gridCol>
                <a:gridCol w="6525928">
                  <a:extLst>
                    <a:ext uri="{9D8B030D-6E8A-4147-A177-3AD203B41FA5}">
                      <a16:colId xmlns:a16="http://schemas.microsoft.com/office/drawing/2014/main" val="3287294779"/>
                    </a:ext>
                  </a:extLst>
                </a:gridCol>
              </a:tblGrid>
              <a:tr h="18228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u="none" strike="noStrike">
                          <a:effectLst/>
                          <a:latin typeface="Arial Narrow" panose="020B0606020202030204" pitchFamily="34" charset="0"/>
                        </a:rPr>
                        <a:t>Pásztory Tamás</a:t>
                      </a:r>
                      <a:endParaRPr lang="hu-HU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highlight>
                            <a:srgbClr val="00FFFF"/>
                          </a:highlight>
                          <a:latin typeface="Arial Narrow" panose="020B0606020202030204" pitchFamily="34" charset="0"/>
                        </a:rPr>
                        <a:t>MATÁV Rt.</a:t>
                      </a:r>
                      <a:endParaRPr lang="hu-HU" sz="1200" b="1" i="0" u="none" strike="noStrike">
                        <a:effectLst/>
                        <a:highlight>
                          <a:srgbClr val="00FFFF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noProof="0">
                          <a:effectLst/>
                          <a:latin typeface="Arial Narrow" panose="020B0606020202030204" pitchFamily="34" charset="0"/>
                        </a:rPr>
                        <a:t>Változás menedzselés és projekt technikák</a:t>
                      </a:r>
                      <a:endParaRPr lang="hu-HU" sz="1200" b="0" i="0" u="none" strike="noStrike" noProof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extLst>
                  <a:ext uri="{0D108BD9-81ED-4DB2-BD59-A6C34878D82A}">
                    <a16:rowId xmlns:a16="http://schemas.microsoft.com/office/drawing/2014/main" val="3109363250"/>
                  </a:ext>
                </a:extLst>
              </a:tr>
              <a:tr h="18228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u="none" strike="noStrike">
                          <a:effectLst/>
                          <a:latin typeface="Arial Narrow" panose="020B0606020202030204" pitchFamily="34" charset="0"/>
                        </a:rPr>
                        <a:t>Horváth János</a:t>
                      </a:r>
                      <a:endParaRPr lang="hu-HU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latin typeface="Arial Narrow" panose="020B0606020202030204" pitchFamily="34" charset="0"/>
                        </a:rPr>
                        <a:t>Miniszterelnöki Hivatal</a:t>
                      </a:r>
                      <a:endParaRPr lang="hu-HU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noProof="0">
                          <a:effectLst/>
                          <a:latin typeface="Arial Narrow" panose="020B0606020202030204" pitchFamily="34" charset="0"/>
                        </a:rPr>
                        <a:t>Projektmenedzsment az államigazgatásban</a:t>
                      </a:r>
                      <a:endParaRPr lang="hu-HU" sz="1200" b="0" i="0" u="none" strike="noStrike" noProof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extLst>
                  <a:ext uri="{0D108BD9-81ED-4DB2-BD59-A6C34878D82A}">
                    <a16:rowId xmlns:a16="http://schemas.microsoft.com/office/drawing/2014/main" val="887787522"/>
                  </a:ext>
                </a:extLst>
              </a:tr>
              <a:tr h="156982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u="none" strike="noStrike" err="1">
                          <a:effectLst/>
                          <a:latin typeface="Arial Narrow" panose="020B0606020202030204" pitchFamily="34" charset="0"/>
                        </a:rPr>
                        <a:t>Pilipár</a:t>
                      </a:r>
                      <a:r>
                        <a:rPr lang="hu-HU" sz="1200" b="1" u="none" strike="noStrike">
                          <a:effectLst/>
                          <a:latin typeface="Arial Narrow" panose="020B0606020202030204" pitchFamily="34" charset="0"/>
                        </a:rPr>
                        <a:t> Gábor</a:t>
                      </a:r>
                      <a:endParaRPr lang="hu-HU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 err="1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Dataware</a:t>
                      </a:r>
                      <a:r>
                        <a:rPr lang="hu-HU" sz="1200" b="1" u="none" strike="noStrike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 Kft.</a:t>
                      </a:r>
                      <a:endParaRPr lang="hu-HU" sz="1200" b="1" i="0" u="none" strike="noStrike">
                        <a:effectLst/>
                        <a:highlight>
                          <a:srgbClr val="FFFF00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noProof="0">
                          <a:effectLst/>
                          <a:latin typeface="Arial Narrow" panose="020B0606020202030204" pitchFamily="34" charset="0"/>
                        </a:rPr>
                        <a:t>A projektmenedzsment, mint a stratégia megvalósításának eszköze</a:t>
                      </a:r>
                      <a:endParaRPr lang="hu-HU" sz="1200" b="0" i="0" u="none" strike="noStrike" noProof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extLst>
                  <a:ext uri="{0D108BD9-81ED-4DB2-BD59-A6C34878D82A}">
                    <a16:rowId xmlns:a16="http://schemas.microsoft.com/office/drawing/2014/main" val="3063879293"/>
                  </a:ext>
                </a:extLst>
              </a:tr>
              <a:tr h="18228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u="none" strike="noStrike">
                          <a:effectLst/>
                          <a:latin typeface="Arial Narrow" panose="020B0606020202030204" pitchFamily="34" charset="0"/>
                        </a:rPr>
                        <a:t>Szalay Imre</a:t>
                      </a:r>
                      <a:endParaRPr lang="hu-HU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Digital Magyarország</a:t>
                      </a:r>
                      <a:endParaRPr lang="hu-HU" sz="1200" b="1" i="0" u="none" strike="noStrike">
                        <a:effectLst/>
                        <a:highlight>
                          <a:srgbClr val="FFFF00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noProof="0">
                          <a:effectLst/>
                          <a:latin typeface="Arial Narrow" panose="020B0606020202030204" pitchFamily="34" charset="0"/>
                        </a:rPr>
                        <a:t>Projektmenedzseri kompetencia új megközelítésben</a:t>
                      </a:r>
                      <a:endParaRPr lang="hu-HU" sz="1200" b="0" i="0" u="none" strike="noStrike" noProof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extLst>
                  <a:ext uri="{0D108BD9-81ED-4DB2-BD59-A6C34878D82A}">
                    <a16:rowId xmlns:a16="http://schemas.microsoft.com/office/drawing/2014/main" val="3628381286"/>
                  </a:ext>
                </a:extLst>
              </a:tr>
              <a:tr h="18228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latin typeface="Arial Narrow" panose="020B0606020202030204" pitchFamily="34" charset="0"/>
                        </a:rPr>
                        <a:t>Hunya László</a:t>
                      </a:r>
                      <a:endParaRPr lang="hu-HU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highlight>
                            <a:srgbClr val="00FFFF"/>
                          </a:highlight>
                          <a:latin typeface="Arial Narrow" panose="020B0606020202030204" pitchFamily="34" charset="0"/>
                        </a:rPr>
                        <a:t>CG SAT</a:t>
                      </a:r>
                      <a:endParaRPr lang="hu-HU" sz="1200" b="1" i="0" u="none" strike="noStrike">
                        <a:effectLst/>
                        <a:highlight>
                          <a:srgbClr val="00FFFF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noProof="0">
                          <a:effectLst/>
                          <a:latin typeface="Arial Narrow" panose="020B0606020202030204" pitchFamily="34" charset="0"/>
                        </a:rPr>
                        <a:t>Stratégiától a projektekig</a:t>
                      </a:r>
                      <a:endParaRPr lang="hu-HU" sz="1200" b="0" i="0" u="none" strike="noStrike" noProof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extLst>
                  <a:ext uri="{0D108BD9-81ED-4DB2-BD59-A6C34878D82A}">
                    <a16:rowId xmlns:a16="http://schemas.microsoft.com/office/drawing/2014/main" val="232515988"/>
                  </a:ext>
                </a:extLst>
              </a:tr>
              <a:tr h="18228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latin typeface="Arial Narrow" panose="020B0606020202030204" pitchFamily="34" charset="0"/>
                        </a:rPr>
                        <a:t>Kovács Attila</a:t>
                      </a:r>
                      <a:endParaRPr lang="hu-HU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highlight>
                            <a:srgbClr val="00FFFF"/>
                          </a:highlight>
                          <a:latin typeface="Arial Narrow" panose="020B0606020202030204" pitchFamily="34" charset="0"/>
                        </a:rPr>
                        <a:t>Inteltrade Rt.</a:t>
                      </a:r>
                      <a:endParaRPr lang="hu-HU" sz="1200" b="1" i="0" u="none" strike="noStrike">
                        <a:effectLst/>
                        <a:highlight>
                          <a:srgbClr val="00FFFF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noProof="0">
                          <a:effectLst/>
                          <a:latin typeface="Arial Narrow" panose="020B0606020202030204" pitchFamily="34" charset="0"/>
                        </a:rPr>
                        <a:t>Beszerzés és projektmenedzsment</a:t>
                      </a:r>
                      <a:endParaRPr lang="hu-HU" sz="1200" b="0" i="0" u="none" strike="noStrike" noProof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extLst>
                  <a:ext uri="{0D108BD9-81ED-4DB2-BD59-A6C34878D82A}">
                    <a16:rowId xmlns:a16="http://schemas.microsoft.com/office/drawing/2014/main" val="329785147"/>
                  </a:ext>
                </a:extLst>
              </a:tr>
              <a:tr h="20631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latin typeface="Arial Narrow" panose="020B0606020202030204" pitchFamily="34" charset="0"/>
                        </a:rPr>
                        <a:t>Csabai Marianna</a:t>
                      </a:r>
                      <a:endParaRPr lang="hu-HU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latin typeface="Arial Narrow" panose="020B0606020202030204" pitchFamily="34" charset="0"/>
                        </a:rPr>
                        <a:t>Cameron </a:t>
                      </a:r>
                      <a:r>
                        <a:rPr lang="hu-HU" sz="1200" b="1" u="none" strike="noStrike" err="1">
                          <a:effectLst/>
                          <a:latin typeface="Arial Narrow" panose="020B0606020202030204" pitchFamily="34" charset="0"/>
                        </a:rPr>
                        <a:t>McKenne</a:t>
                      </a:r>
                      <a:r>
                        <a:rPr lang="hu-HU" sz="1200" b="1" u="none" strike="noStrike">
                          <a:effectLst/>
                          <a:latin typeface="Arial Narrow" panose="020B0606020202030204" pitchFamily="34" charset="0"/>
                        </a:rPr>
                        <a:t> Ormai</a:t>
                      </a:r>
                      <a:endParaRPr lang="hu-HU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noProof="0">
                          <a:effectLst/>
                          <a:latin typeface="Arial Narrow" panose="020B0606020202030204" pitchFamily="34" charset="0"/>
                        </a:rPr>
                        <a:t>Jogi tanácsadó szerepe a projektben</a:t>
                      </a:r>
                      <a:endParaRPr lang="hu-HU" sz="1200" b="0" i="0" u="none" strike="noStrike" noProof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extLst>
                  <a:ext uri="{0D108BD9-81ED-4DB2-BD59-A6C34878D82A}">
                    <a16:rowId xmlns:a16="http://schemas.microsoft.com/office/drawing/2014/main" val="3039315463"/>
                  </a:ext>
                </a:extLst>
              </a:tr>
              <a:tr h="18228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latin typeface="Arial Narrow" panose="020B0606020202030204" pitchFamily="34" charset="0"/>
                        </a:rPr>
                        <a:t>Pomázi Gyula</a:t>
                      </a:r>
                      <a:endParaRPr lang="hu-HU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latin typeface="Arial Narrow" panose="020B0606020202030204" pitchFamily="34" charset="0"/>
                        </a:rPr>
                        <a:t>Szinergia Kft</a:t>
                      </a:r>
                      <a:endParaRPr lang="hu-HU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noProof="0">
                          <a:effectLst/>
                          <a:latin typeface="Arial Narrow" panose="020B0606020202030204" pitchFamily="34" charset="0"/>
                        </a:rPr>
                        <a:t>Projektek minőségbiztosítása, különös tekintettel az ISO-ra</a:t>
                      </a:r>
                      <a:endParaRPr lang="hu-HU" sz="1200" b="0" i="0" u="none" strike="noStrike" noProof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extLst>
                  <a:ext uri="{0D108BD9-81ED-4DB2-BD59-A6C34878D82A}">
                    <a16:rowId xmlns:a16="http://schemas.microsoft.com/office/drawing/2014/main" val="4007204762"/>
                  </a:ext>
                </a:extLst>
              </a:tr>
              <a:tr h="235872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latin typeface="Arial Narrow" panose="020B0606020202030204" pitchFamily="34" charset="0"/>
                        </a:rPr>
                        <a:t>Pálvölgyi Lajos – Lengyel Júlia</a:t>
                      </a:r>
                      <a:endParaRPr lang="hu-HU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highlight>
                            <a:srgbClr val="00FFFF"/>
                          </a:highlight>
                          <a:latin typeface="Arial Narrow" panose="020B0606020202030204" pitchFamily="34" charset="0"/>
                        </a:rPr>
                        <a:t>WBB Hungária</a:t>
                      </a:r>
                      <a:endParaRPr lang="hu-HU" sz="1200" b="1" i="0" u="none" strike="noStrike">
                        <a:effectLst/>
                        <a:highlight>
                          <a:srgbClr val="00FFFF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noProof="0">
                          <a:effectLst/>
                          <a:latin typeface="Arial Narrow" panose="020B0606020202030204" pitchFamily="34" charset="0"/>
                        </a:rPr>
                        <a:t>A kockázatkezelés eszközei</a:t>
                      </a:r>
                      <a:endParaRPr lang="hu-HU" sz="1200" b="0" i="0" u="none" strike="noStrike" noProof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extLst>
                  <a:ext uri="{0D108BD9-81ED-4DB2-BD59-A6C34878D82A}">
                    <a16:rowId xmlns:a16="http://schemas.microsoft.com/office/drawing/2014/main" val="1936070563"/>
                  </a:ext>
                </a:extLst>
              </a:tr>
              <a:tr h="21256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latin typeface="Arial Narrow" panose="020B0606020202030204" pitchFamily="34" charset="0"/>
                        </a:rPr>
                        <a:t>Kőváry József</a:t>
                      </a:r>
                      <a:endParaRPr lang="hu-HU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highlight>
                            <a:srgbClr val="00FFFF"/>
                          </a:highlight>
                          <a:latin typeface="Arial Narrow" panose="020B0606020202030204" pitchFamily="34" charset="0"/>
                        </a:rPr>
                        <a:t>MATÁV Rt.</a:t>
                      </a:r>
                      <a:endParaRPr lang="hu-HU" sz="1200" b="1" i="0" u="none" strike="noStrike">
                        <a:effectLst/>
                        <a:highlight>
                          <a:srgbClr val="00FFFF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noProof="0">
                          <a:effectLst/>
                          <a:latin typeface="Arial Narrow" panose="020B0606020202030204" pitchFamily="34" charset="0"/>
                        </a:rPr>
                        <a:t>Társasági komplex projekt és a társaság szimbiózisa egy esettanulmány kapcsán</a:t>
                      </a:r>
                      <a:endParaRPr lang="hu-HU" sz="1200" b="0" i="0" u="none" strike="noStrike" noProof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extLst>
                  <a:ext uri="{0D108BD9-81ED-4DB2-BD59-A6C34878D82A}">
                    <a16:rowId xmlns:a16="http://schemas.microsoft.com/office/drawing/2014/main" val="427591465"/>
                  </a:ext>
                </a:extLst>
              </a:tr>
              <a:tr h="18228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latin typeface="Arial Narrow" panose="020B0606020202030204" pitchFamily="34" charset="0"/>
                        </a:rPr>
                        <a:t>Reznák Roxán</a:t>
                      </a:r>
                      <a:endParaRPr lang="hu-HU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highlight>
                            <a:srgbClr val="00FFFF"/>
                          </a:highlight>
                          <a:latin typeface="Arial Narrow" panose="020B0606020202030204" pitchFamily="34" charset="0"/>
                        </a:rPr>
                        <a:t>MATÁV Rt.</a:t>
                      </a:r>
                      <a:endParaRPr lang="hu-HU" sz="1200" b="1" i="0" u="none" strike="noStrike">
                        <a:effectLst/>
                        <a:highlight>
                          <a:srgbClr val="00FFFF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noProof="0">
                          <a:effectLst/>
                          <a:latin typeface="Arial Narrow" panose="020B0606020202030204" pitchFamily="34" charset="0"/>
                        </a:rPr>
                        <a:t>Nagy vállalat, nagy projektek, nagy kockázat</a:t>
                      </a:r>
                      <a:endParaRPr lang="hu-HU" sz="1200" b="0" i="0" u="none" strike="noStrike" noProof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extLst>
                  <a:ext uri="{0D108BD9-81ED-4DB2-BD59-A6C34878D82A}">
                    <a16:rowId xmlns:a16="http://schemas.microsoft.com/office/drawing/2014/main" val="3608789541"/>
                  </a:ext>
                </a:extLst>
              </a:tr>
              <a:tr h="18228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latin typeface="Arial Narrow" panose="020B0606020202030204" pitchFamily="34" charset="0"/>
                        </a:rPr>
                        <a:t>Dalos Ottó</a:t>
                      </a:r>
                      <a:endParaRPr lang="hu-HU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highlight>
                            <a:srgbClr val="00FFFF"/>
                          </a:highlight>
                          <a:latin typeface="Arial Narrow" panose="020B0606020202030204" pitchFamily="34" charset="0"/>
                        </a:rPr>
                        <a:t>Motorola Hungary</a:t>
                      </a:r>
                      <a:endParaRPr lang="hu-HU" sz="1200" b="1" i="0" u="none" strike="noStrike">
                        <a:effectLst/>
                        <a:highlight>
                          <a:srgbClr val="00FFFF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noProof="0">
                          <a:effectLst/>
                          <a:latin typeface="Arial Narrow" panose="020B0606020202030204" pitchFamily="34" charset="0"/>
                        </a:rPr>
                        <a:t>Rádiós rendszerek telepítése</a:t>
                      </a:r>
                      <a:endParaRPr lang="hu-HU" sz="1200" b="0" i="0" u="none" strike="noStrike" noProof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extLst>
                  <a:ext uri="{0D108BD9-81ED-4DB2-BD59-A6C34878D82A}">
                    <a16:rowId xmlns:a16="http://schemas.microsoft.com/office/drawing/2014/main" val="1773120007"/>
                  </a:ext>
                </a:extLst>
              </a:tr>
              <a:tr h="18228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latin typeface="Arial Narrow" panose="020B0606020202030204" pitchFamily="34" charset="0"/>
                        </a:rPr>
                        <a:t>Bozóky István</a:t>
                      </a:r>
                      <a:endParaRPr lang="hu-HU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highlight>
                            <a:srgbClr val="00FFFF"/>
                          </a:highlight>
                          <a:latin typeface="Arial Narrow" panose="020B0606020202030204" pitchFamily="34" charset="0"/>
                        </a:rPr>
                        <a:t>Siemens Telefongyár</a:t>
                      </a:r>
                      <a:endParaRPr lang="hu-HU" sz="1200" b="1" i="0" u="none" strike="noStrike">
                        <a:effectLst/>
                        <a:highlight>
                          <a:srgbClr val="00FFFF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noProof="0">
                          <a:effectLst/>
                          <a:latin typeface="Arial Narrow" panose="020B0606020202030204" pitchFamily="34" charset="0"/>
                        </a:rPr>
                        <a:t>Egy primer terület távközlés fejlesztése újszerű megközelítésben</a:t>
                      </a:r>
                      <a:endParaRPr lang="hu-HU" sz="1200" b="0" i="0" u="none" strike="noStrike" noProof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extLst>
                  <a:ext uri="{0D108BD9-81ED-4DB2-BD59-A6C34878D82A}">
                    <a16:rowId xmlns:a16="http://schemas.microsoft.com/office/drawing/2014/main" val="809250431"/>
                  </a:ext>
                </a:extLst>
              </a:tr>
              <a:tr h="18228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latin typeface="Arial Narrow" panose="020B0606020202030204" pitchFamily="34" charset="0"/>
                        </a:rPr>
                        <a:t>Török János</a:t>
                      </a:r>
                      <a:endParaRPr lang="hu-HU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latin typeface="Arial Narrow" panose="020B0606020202030204" pitchFamily="34" charset="0"/>
                        </a:rPr>
                        <a:t>Pirelli Magyarország</a:t>
                      </a:r>
                      <a:endParaRPr lang="hu-HU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noProof="0">
                          <a:effectLst/>
                          <a:latin typeface="Arial Narrow" panose="020B0606020202030204" pitchFamily="34" charset="0"/>
                        </a:rPr>
                        <a:t>Projektmenedzsment nagy vállalatoknál</a:t>
                      </a:r>
                      <a:endParaRPr lang="hu-HU" sz="1200" b="0" i="0" u="none" strike="noStrike" noProof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extLst>
                  <a:ext uri="{0D108BD9-81ED-4DB2-BD59-A6C34878D82A}">
                    <a16:rowId xmlns:a16="http://schemas.microsoft.com/office/drawing/2014/main" val="2688827134"/>
                  </a:ext>
                </a:extLst>
              </a:tr>
              <a:tr h="20631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latin typeface="Arial Narrow" panose="020B0606020202030204" pitchFamily="34" charset="0"/>
                        </a:rPr>
                        <a:t>Galgóczi Andrea</a:t>
                      </a:r>
                      <a:endParaRPr lang="hu-HU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Andersen Consulting</a:t>
                      </a:r>
                      <a:endParaRPr lang="hu-HU" sz="1200" b="1" i="0" u="none" strike="noStrike">
                        <a:effectLst/>
                        <a:highlight>
                          <a:srgbClr val="FFFF00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noProof="0">
                          <a:effectLst/>
                          <a:latin typeface="Arial Narrow" panose="020B0606020202030204" pitchFamily="34" charset="0"/>
                        </a:rPr>
                        <a:t>Kockázatmenedzselés jelentősége nagyméretű informatikai projekteknél</a:t>
                      </a:r>
                      <a:endParaRPr lang="hu-HU" sz="1200" b="0" i="0" u="none" strike="noStrike" noProof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extLst>
                  <a:ext uri="{0D108BD9-81ED-4DB2-BD59-A6C34878D82A}">
                    <a16:rowId xmlns:a16="http://schemas.microsoft.com/office/drawing/2014/main" val="3492475892"/>
                  </a:ext>
                </a:extLst>
              </a:tr>
              <a:tr h="18228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latin typeface="Arial Narrow" panose="020B0606020202030204" pitchFamily="34" charset="0"/>
                        </a:rPr>
                        <a:t>Hajdú Kálmán </a:t>
                      </a:r>
                      <a:endParaRPr lang="hu-HU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IBM Magyarország</a:t>
                      </a:r>
                      <a:endParaRPr lang="hu-HU" sz="1200" b="1" i="0" u="none" strike="noStrike">
                        <a:effectLst/>
                        <a:highlight>
                          <a:srgbClr val="FFFF00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noProof="0">
                          <a:effectLst/>
                          <a:latin typeface="Arial Narrow" panose="020B0606020202030204" pitchFamily="34" charset="0"/>
                        </a:rPr>
                        <a:t>Business Process Reengineering és ami mögötte van</a:t>
                      </a:r>
                      <a:endParaRPr lang="hu-HU" sz="1200" b="0" i="0" u="none" strike="noStrike" noProof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extLst>
                  <a:ext uri="{0D108BD9-81ED-4DB2-BD59-A6C34878D82A}">
                    <a16:rowId xmlns:a16="http://schemas.microsoft.com/office/drawing/2014/main" val="114233897"/>
                  </a:ext>
                </a:extLst>
              </a:tr>
              <a:tr h="18228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latin typeface="Arial Narrow" panose="020B0606020202030204" pitchFamily="34" charset="0"/>
                        </a:rPr>
                        <a:t>Eperjesi Tibor</a:t>
                      </a:r>
                      <a:endParaRPr lang="hu-HU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latin typeface="Arial Narrow" panose="020B0606020202030204" pitchFamily="34" charset="0"/>
                        </a:rPr>
                        <a:t>Szinergia Kft</a:t>
                      </a:r>
                      <a:endParaRPr lang="hu-HU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noProof="0">
                          <a:effectLst/>
                          <a:latin typeface="Arial Narrow" panose="020B0606020202030204" pitchFamily="34" charset="0"/>
                        </a:rPr>
                        <a:t>Projektek és virtuális szervezetek</a:t>
                      </a:r>
                      <a:endParaRPr lang="hu-HU" sz="1200" b="0" i="0" u="none" strike="noStrike" noProof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extLst>
                  <a:ext uri="{0D108BD9-81ED-4DB2-BD59-A6C34878D82A}">
                    <a16:rowId xmlns:a16="http://schemas.microsoft.com/office/drawing/2014/main" val="1524366392"/>
                  </a:ext>
                </a:extLst>
              </a:tr>
              <a:tr h="18228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latin typeface="Arial Narrow" panose="020B0606020202030204" pitchFamily="34" charset="0"/>
                        </a:rPr>
                        <a:t>Prónay Gábor</a:t>
                      </a:r>
                      <a:endParaRPr lang="hu-HU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latin typeface="Arial Narrow" panose="020B0606020202030204" pitchFamily="34" charset="0"/>
                        </a:rPr>
                        <a:t>Pro-</a:t>
                      </a:r>
                      <a:r>
                        <a:rPr lang="hu-HU" sz="1200" b="1" u="none" strike="noStrike" err="1">
                          <a:effectLst/>
                          <a:latin typeface="Arial Narrow" panose="020B0606020202030204" pitchFamily="34" charset="0"/>
                        </a:rPr>
                        <a:t>Compass</a:t>
                      </a:r>
                      <a:r>
                        <a:rPr lang="hu-HU" sz="1200" b="1" u="none" strike="noStrike">
                          <a:effectLst/>
                          <a:latin typeface="Arial Narrow" panose="020B0606020202030204" pitchFamily="34" charset="0"/>
                        </a:rPr>
                        <a:t> Kft.</a:t>
                      </a:r>
                      <a:endParaRPr lang="hu-HU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noProof="0">
                          <a:effectLst/>
                          <a:latin typeface="Arial Narrow" panose="020B0606020202030204" pitchFamily="34" charset="0"/>
                        </a:rPr>
                        <a:t>Projektmenedzsment különböző kultúrák kereszttűzében</a:t>
                      </a:r>
                      <a:endParaRPr lang="hu-HU" sz="1200" b="0" i="0" u="none" strike="noStrike" noProof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extLst>
                  <a:ext uri="{0D108BD9-81ED-4DB2-BD59-A6C34878D82A}">
                    <a16:rowId xmlns:a16="http://schemas.microsoft.com/office/drawing/2014/main" val="3952901816"/>
                  </a:ext>
                </a:extLst>
              </a:tr>
              <a:tr h="21256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latin typeface="Arial Narrow" panose="020B0606020202030204" pitchFamily="34" charset="0"/>
                        </a:rPr>
                        <a:t>Ballai János</a:t>
                      </a:r>
                      <a:endParaRPr lang="hu-HU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ICL Hungary</a:t>
                      </a:r>
                      <a:endParaRPr lang="hu-HU" sz="1200" b="1" i="0" u="none" strike="noStrike">
                        <a:effectLst/>
                        <a:highlight>
                          <a:srgbClr val="FFFF00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noProof="0">
                          <a:effectLst/>
                          <a:latin typeface="Arial Narrow" panose="020B0606020202030204" pitchFamily="34" charset="0"/>
                        </a:rPr>
                        <a:t>Nagyméretű összetettinformatikai rendszerek megvalósítási módszertana</a:t>
                      </a:r>
                      <a:endParaRPr lang="hu-HU" sz="1200" b="0" i="0" u="none" strike="noStrike" noProof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extLst>
                  <a:ext uri="{0D108BD9-81ED-4DB2-BD59-A6C34878D82A}">
                    <a16:rowId xmlns:a16="http://schemas.microsoft.com/office/drawing/2014/main" val="3779063709"/>
                  </a:ext>
                </a:extLst>
              </a:tr>
              <a:tr h="18228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latin typeface="Arial Narrow" panose="020B0606020202030204" pitchFamily="34" charset="0"/>
                        </a:rPr>
                        <a:t>Sipos Imre</a:t>
                      </a:r>
                      <a:endParaRPr lang="hu-HU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Synergon Rt.</a:t>
                      </a:r>
                      <a:endParaRPr lang="hu-HU" sz="1200" b="1" i="0" u="none" strike="noStrike">
                        <a:effectLst/>
                        <a:highlight>
                          <a:srgbClr val="FFFF00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noProof="0">
                          <a:effectLst/>
                          <a:latin typeface="Arial Narrow" panose="020B0606020202030204" pitchFamily="34" charset="0"/>
                        </a:rPr>
                        <a:t>Informatikai infrastruktúra rekonstrukció a Paksi Atomerőműben</a:t>
                      </a:r>
                      <a:endParaRPr lang="hu-HU" sz="1200" b="0" i="0" u="none" strike="noStrike" noProof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extLst>
                  <a:ext uri="{0D108BD9-81ED-4DB2-BD59-A6C34878D82A}">
                    <a16:rowId xmlns:a16="http://schemas.microsoft.com/office/drawing/2014/main" val="655213591"/>
                  </a:ext>
                </a:extLst>
              </a:tr>
              <a:tr h="18228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latin typeface="Arial Narrow" panose="020B0606020202030204" pitchFamily="34" charset="0"/>
                        </a:rPr>
                        <a:t>Gálfi Zoltán</a:t>
                      </a:r>
                      <a:endParaRPr lang="hu-HU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Oracle Hungary</a:t>
                      </a:r>
                      <a:endParaRPr lang="hu-HU" sz="1200" b="1" i="0" u="none" strike="noStrike">
                        <a:effectLst/>
                        <a:highlight>
                          <a:srgbClr val="FFFF00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noProof="0">
                          <a:effectLst/>
                          <a:latin typeface="Arial Narrow" panose="020B0606020202030204" pitchFamily="34" charset="0"/>
                        </a:rPr>
                        <a:t>A katonai védelmi tervezés gazdasági kérdései</a:t>
                      </a:r>
                      <a:endParaRPr lang="hu-HU" sz="1200" b="0" i="0" u="none" strike="noStrike" noProof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extLst>
                  <a:ext uri="{0D108BD9-81ED-4DB2-BD59-A6C34878D82A}">
                    <a16:rowId xmlns:a16="http://schemas.microsoft.com/office/drawing/2014/main" val="1399649346"/>
                  </a:ext>
                </a:extLst>
              </a:tr>
              <a:tr h="18228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latin typeface="Arial Narrow" panose="020B0606020202030204" pitchFamily="34" charset="0"/>
                        </a:rPr>
                        <a:t>Pap Gyula</a:t>
                      </a:r>
                      <a:endParaRPr lang="hu-HU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OTP Bank Rt.</a:t>
                      </a:r>
                      <a:endParaRPr lang="hu-HU" sz="1200" b="1" i="0" u="none" strike="noStrike">
                        <a:effectLst/>
                        <a:highlight>
                          <a:srgbClr val="FFFF00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noProof="0">
                          <a:effectLst/>
                          <a:latin typeface="Arial Narrow" panose="020B0606020202030204" pitchFamily="34" charset="0"/>
                        </a:rPr>
                        <a:t>Banki átutalási rendszerek komplex átszervezésének módszertana</a:t>
                      </a:r>
                      <a:endParaRPr lang="hu-HU" sz="1200" b="0" i="0" u="none" strike="noStrike" noProof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extLst>
                  <a:ext uri="{0D108BD9-81ED-4DB2-BD59-A6C34878D82A}">
                    <a16:rowId xmlns:a16="http://schemas.microsoft.com/office/drawing/2014/main" val="2381163025"/>
                  </a:ext>
                </a:extLst>
              </a:tr>
              <a:tr h="18228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latin typeface="Arial Narrow" panose="020B0606020202030204" pitchFamily="34" charset="0"/>
                        </a:rPr>
                        <a:t>Koren István</a:t>
                      </a:r>
                      <a:endParaRPr lang="hu-HU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ANSware Kft</a:t>
                      </a:r>
                      <a:endParaRPr lang="hu-HU" sz="1200" b="1" i="0" u="none" strike="noStrike">
                        <a:effectLst/>
                        <a:highlight>
                          <a:srgbClr val="FFFF00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noProof="0">
                          <a:effectLst/>
                          <a:latin typeface="Arial Narrow" panose="020B0606020202030204" pitchFamily="34" charset="0"/>
                        </a:rPr>
                        <a:t>SuliNet projektvezetés alvállalkozói és rendszerintegrátori pozícióból</a:t>
                      </a:r>
                      <a:endParaRPr lang="hu-HU" sz="1200" b="0" i="0" u="none" strike="noStrike" noProof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extLst>
                  <a:ext uri="{0D108BD9-81ED-4DB2-BD59-A6C34878D82A}">
                    <a16:rowId xmlns:a16="http://schemas.microsoft.com/office/drawing/2014/main" val="3623656906"/>
                  </a:ext>
                </a:extLst>
              </a:tr>
              <a:tr h="18228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latin typeface="Arial Narrow" panose="020B0606020202030204" pitchFamily="34" charset="0"/>
                        </a:rPr>
                        <a:t>Jaskó István</a:t>
                      </a:r>
                      <a:endParaRPr lang="hu-HU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LNX Kft.</a:t>
                      </a:r>
                      <a:endParaRPr lang="hu-HU" sz="1200" b="1" i="0" u="none" strike="noStrike">
                        <a:effectLst/>
                        <a:highlight>
                          <a:srgbClr val="FFFF00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noProof="0">
                          <a:effectLst/>
                          <a:latin typeface="Arial Narrow" panose="020B0606020202030204" pitchFamily="34" charset="0"/>
                        </a:rPr>
                        <a:t>Projektmenedzsment a hálózatintegrációban</a:t>
                      </a:r>
                      <a:endParaRPr lang="hu-HU" sz="1200" b="0" i="0" u="none" strike="noStrike" noProof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extLst>
                  <a:ext uri="{0D108BD9-81ED-4DB2-BD59-A6C34878D82A}">
                    <a16:rowId xmlns:a16="http://schemas.microsoft.com/office/drawing/2014/main" val="3855539177"/>
                  </a:ext>
                </a:extLst>
              </a:tr>
              <a:tr h="18228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latin typeface="Arial Narrow" panose="020B0606020202030204" pitchFamily="34" charset="0"/>
                        </a:rPr>
                        <a:t>Antos György</a:t>
                      </a:r>
                      <a:endParaRPr lang="hu-HU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IBM Magyarország</a:t>
                      </a:r>
                      <a:endParaRPr lang="hu-HU" sz="1200" b="1" i="0" u="none" strike="noStrike">
                        <a:effectLst/>
                        <a:highlight>
                          <a:srgbClr val="FFFF00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noProof="0">
                          <a:effectLst/>
                          <a:latin typeface="Arial Narrow" panose="020B0606020202030204" pitchFamily="34" charset="0"/>
                        </a:rPr>
                        <a:t>Egy fejlődő módszer és eszköz: MITO és WSDDM</a:t>
                      </a:r>
                      <a:endParaRPr lang="hu-HU" sz="1200" b="0" i="0" u="none" strike="noStrike" noProof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extLst>
                  <a:ext uri="{0D108BD9-81ED-4DB2-BD59-A6C34878D82A}">
                    <a16:rowId xmlns:a16="http://schemas.microsoft.com/office/drawing/2014/main" val="3667303522"/>
                  </a:ext>
                </a:extLst>
              </a:tr>
              <a:tr h="24433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 err="1">
                          <a:effectLst/>
                          <a:latin typeface="Arial Narrow" panose="020B0606020202030204" pitchFamily="34" charset="0"/>
                        </a:rPr>
                        <a:t>Risztics</a:t>
                      </a:r>
                      <a:r>
                        <a:rPr lang="hu-HU" sz="1200" b="1" u="none" strike="noStrike">
                          <a:effectLst/>
                          <a:latin typeface="Arial Narrow" panose="020B0606020202030204" pitchFamily="34" charset="0"/>
                        </a:rPr>
                        <a:t> Péter – Dobos Balázs</a:t>
                      </a:r>
                      <a:endParaRPr lang="hu-HU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 err="1">
                          <a:effectLst/>
                          <a:latin typeface="Arial Narrow" panose="020B0606020202030204" pitchFamily="34" charset="0"/>
                        </a:rPr>
                        <a:t>Innotech</a:t>
                      </a:r>
                      <a:r>
                        <a:rPr lang="hu-HU" sz="1200" b="1" u="none" strike="noStrike">
                          <a:effectLst/>
                          <a:latin typeface="Arial Narrow" panose="020B0606020202030204" pitchFamily="34" charset="0"/>
                        </a:rPr>
                        <a:t> BME Innovációs Park</a:t>
                      </a:r>
                      <a:endParaRPr lang="hu-HU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noProof="0">
                          <a:effectLst/>
                          <a:latin typeface="Arial Narrow" panose="020B0606020202030204" pitchFamily="34" charset="0"/>
                        </a:rPr>
                        <a:t>Projekttervezés, projektvezetés, minőségbiztosítás nagy bonyolultságú informatikai rendszerek létrehozásánál</a:t>
                      </a:r>
                      <a:endParaRPr lang="hu-HU" sz="1200" b="0" i="0" u="none" strike="noStrike" noProof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extLst>
                  <a:ext uri="{0D108BD9-81ED-4DB2-BD59-A6C34878D82A}">
                    <a16:rowId xmlns:a16="http://schemas.microsoft.com/office/drawing/2014/main" val="141306657"/>
                  </a:ext>
                </a:extLst>
              </a:tr>
              <a:tr h="20631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latin typeface="Arial Narrow" panose="020B0606020202030204" pitchFamily="34" charset="0"/>
                        </a:rPr>
                        <a:t>Udvaros Gábor</a:t>
                      </a:r>
                      <a:endParaRPr lang="hu-HU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Digital Magyarország</a:t>
                      </a:r>
                      <a:endParaRPr lang="hu-HU" sz="1200" b="1" i="0" u="none" strike="noStrike">
                        <a:effectLst/>
                        <a:highlight>
                          <a:srgbClr val="FFFF00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noProof="0">
                          <a:effectLst/>
                          <a:latin typeface="Arial Narrow" panose="020B0606020202030204" pitchFamily="34" charset="0"/>
                        </a:rPr>
                        <a:t>Komplex SAP R/3 bevezetése fővállalkozásban a Fővárosi Vízműveknél</a:t>
                      </a:r>
                      <a:endParaRPr lang="hu-HU" sz="1200" b="0" i="0" u="none" strike="noStrike" noProof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extLst>
                  <a:ext uri="{0D108BD9-81ED-4DB2-BD59-A6C34878D82A}">
                    <a16:rowId xmlns:a16="http://schemas.microsoft.com/office/drawing/2014/main" val="22779033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latin typeface="Arial Narrow" panose="020B0606020202030204" pitchFamily="34" charset="0"/>
                        </a:rPr>
                        <a:t>Czifra András</a:t>
                      </a:r>
                      <a:endParaRPr lang="hu-HU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HP Magyarország</a:t>
                      </a:r>
                      <a:endParaRPr lang="hu-HU" sz="1200" b="1" i="0" u="none" strike="noStrike">
                        <a:effectLst/>
                        <a:highlight>
                          <a:srgbClr val="FFFF00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noProof="0">
                          <a:effectLst/>
                          <a:latin typeface="Arial Narrow" panose="020B0606020202030204" pitchFamily="34" charset="0"/>
                        </a:rPr>
                        <a:t>Informatikai projektek vezetése a Hewlett-Packardnál</a:t>
                      </a:r>
                      <a:endParaRPr lang="hu-HU" sz="1200" b="0" i="0" u="none" strike="noStrike" noProof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extLst>
                  <a:ext uri="{0D108BD9-81ED-4DB2-BD59-A6C34878D82A}">
                    <a16:rowId xmlns:a16="http://schemas.microsoft.com/office/drawing/2014/main" val="554399781"/>
                  </a:ext>
                </a:extLst>
              </a:tr>
              <a:tr h="18228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latin typeface="Arial Narrow" panose="020B0606020202030204" pitchFamily="34" charset="0"/>
                        </a:rPr>
                        <a:t>Berkes Jenő</a:t>
                      </a:r>
                      <a:endParaRPr lang="hu-HU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highlight>
                            <a:srgbClr val="00FFFF"/>
                          </a:highlight>
                          <a:latin typeface="Arial Narrow" panose="020B0606020202030204" pitchFamily="34" charset="0"/>
                        </a:rPr>
                        <a:t>MATÁV Rt.</a:t>
                      </a:r>
                      <a:endParaRPr lang="hu-HU" sz="1200" b="1" i="0" u="none" strike="noStrike">
                        <a:effectLst/>
                        <a:highlight>
                          <a:srgbClr val="00FFFF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noProof="0">
                          <a:effectLst/>
                          <a:latin typeface="Arial Narrow" panose="020B0606020202030204" pitchFamily="34" charset="0"/>
                        </a:rPr>
                        <a:t>Távközlési hálózatok sajátosságai</a:t>
                      </a:r>
                      <a:endParaRPr lang="hu-HU" sz="1200" b="0" i="0" u="none" strike="noStrike" noProof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extLst>
                  <a:ext uri="{0D108BD9-81ED-4DB2-BD59-A6C34878D82A}">
                    <a16:rowId xmlns:a16="http://schemas.microsoft.com/office/drawing/2014/main" val="3286322340"/>
                  </a:ext>
                </a:extLst>
              </a:tr>
              <a:tr h="26084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 err="1">
                          <a:effectLst/>
                          <a:latin typeface="Arial Narrow" panose="020B0606020202030204" pitchFamily="34" charset="0"/>
                        </a:rPr>
                        <a:t>Risztics</a:t>
                      </a:r>
                      <a:r>
                        <a:rPr lang="hu-HU" sz="1200" b="1" u="none" strike="noStrike">
                          <a:effectLst/>
                          <a:latin typeface="Arial Narrow" panose="020B0606020202030204" pitchFamily="34" charset="0"/>
                        </a:rPr>
                        <a:t> Péter – Magyar Gábor</a:t>
                      </a:r>
                      <a:endParaRPr lang="hu-HU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highlight>
                            <a:srgbClr val="00FFFF"/>
                          </a:highlight>
                          <a:latin typeface="Arial Narrow" panose="020B0606020202030204" pitchFamily="34" charset="0"/>
                        </a:rPr>
                        <a:t>Magyar Telematikai Rt</a:t>
                      </a:r>
                      <a:endParaRPr lang="hu-HU" sz="1200" b="1" i="0" u="none" strike="noStrike">
                        <a:effectLst/>
                        <a:highlight>
                          <a:srgbClr val="00FFFF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noProof="0">
                          <a:effectLst/>
                          <a:latin typeface="Arial Narrow" panose="020B0606020202030204" pitchFamily="34" charset="0"/>
                        </a:rPr>
                        <a:t>Metodológia távközlési szolgáltatásokat támogató informatikai rendszer tender kiértékeléséhez</a:t>
                      </a:r>
                      <a:endParaRPr lang="hu-HU" sz="1200" b="0" i="0" u="none" strike="noStrike" noProof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extLst>
                  <a:ext uri="{0D108BD9-81ED-4DB2-BD59-A6C34878D82A}">
                    <a16:rowId xmlns:a16="http://schemas.microsoft.com/office/drawing/2014/main" val="3616533381"/>
                  </a:ext>
                </a:extLst>
              </a:tr>
              <a:tr h="212569"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1" u="none" strike="noStrike" err="1">
                          <a:effectLst/>
                          <a:latin typeface="Arial Narrow" panose="020B0606020202030204" pitchFamily="34" charset="0"/>
                        </a:rPr>
                        <a:t>Bőthe</a:t>
                      </a:r>
                      <a:r>
                        <a:rPr lang="hu-HU" sz="1200" b="1" u="none" strike="noStrike">
                          <a:effectLst/>
                          <a:latin typeface="Arial Narrow" panose="020B0606020202030204" pitchFamily="34" charset="0"/>
                        </a:rPr>
                        <a:t> Csaba - Pál Gábor - </a:t>
                      </a:r>
                      <a:r>
                        <a:rPr lang="hu-HU" sz="1200" b="1" u="none" strike="noStrike" err="1">
                          <a:effectLst/>
                          <a:latin typeface="Arial Narrow" panose="020B0606020202030204" pitchFamily="34" charset="0"/>
                        </a:rPr>
                        <a:t>Pónya</a:t>
                      </a:r>
                      <a:r>
                        <a:rPr lang="hu-HU" sz="1200" b="1" u="none" strike="noStrike">
                          <a:effectLst/>
                          <a:latin typeface="Arial Narrow" panose="020B0606020202030204" pitchFamily="34" charset="0"/>
                        </a:rPr>
                        <a:t> Gábor</a:t>
                      </a:r>
                      <a:endParaRPr lang="hu-HU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highlight>
                            <a:srgbClr val="00FFFF"/>
                          </a:highlight>
                          <a:latin typeface="Arial Narrow" panose="020B0606020202030204" pitchFamily="34" charset="0"/>
                        </a:rPr>
                        <a:t>Westel 900 GSM Rt.</a:t>
                      </a:r>
                      <a:endParaRPr lang="hu-HU" sz="1200" b="1" i="0" u="none" strike="noStrike">
                        <a:effectLst/>
                        <a:highlight>
                          <a:srgbClr val="00FFFF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noProof="0">
                          <a:effectLst/>
                          <a:latin typeface="Arial Narrow" panose="020B0606020202030204" pitchFamily="34" charset="0"/>
                        </a:rPr>
                        <a:t>Idő-költség-minőség</a:t>
                      </a:r>
                      <a:endParaRPr lang="hu-HU" sz="1200" b="0" i="0" u="none" strike="noStrike" noProof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extLst>
                  <a:ext uri="{0D108BD9-81ED-4DB2-BD59-A6C34878D82A}">
                    <a16:rowId xmlns:a16="http://schemas.microsoft.com/office/drawing/2014/main" val="950102385"/>
                  </a:ext>
                </a:extLst>
              </a:tr>
              <a:tr h="18228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 err="1">
                          <a:effectLst/>
                          <a:latin typeface="Arial Narrow" panose="020B0606020202030204" pitchFamily="34" charset="0"/>
                        </a:rPr>
                        <a:t>Ulicsák</a:t>
                      </a:r>
                      <a:r>
                        <a:rPr lang="hu-HU" sz="1200" b="1" u="none" strike="noStrike">
                          <a:effectLst/>
                          <a:latin typeface="Arial Narrow" panose="020B0606020202030204" pitchFamily="34" charset="0"/>
                        </a:rPr>
                        <a:t> Béla</a:t>
                      </a:r>
                      <a:endParaRPr lang="hu-HU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highlight>
                            <a:srgbClr val="00FFFF"/>
                          </a:highlight>
                          <a:latin typeface="Arial Narrow" panose="020B0606020202030204" pitchFamily="34" charset="0"/>
                        </a:rPr>
                        <a:t>MATÁV Rt.</a:t>
                      </a:r>
                      <a:endParaRPr lang="hu-HU" sz="1200" b="1" i="0" u="none" strike="noStrike">
                        <a:effectLst/>
                        <a:highlight>
                          <a:srgbClr val="00FFFF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noProof="0">
                          <a:effectLst/>
                          <a:latin typeface="Arial Narrow" panose="020B0606020202030204" pitchFamily="34" charset="0"/>
                        </a:rPr>
                        <a:t>Projektmenedzsment szoftverek</a:t>
                      </a:r>
                      <a:endParaRPr lang="hu-HU" sz="1200" b="0" i="0" u="none" strike="noStrike" noProof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extLst>
                  <a:ext uri="{0D108BD9-81ED-4DB2-BD59-A6C34878D82A}">
                    <a16:rowId xmlns:a16="http://schemas.microsoft.com/office/drawing/2014/main" val="2224469028"/>
                  </a:ext>
                </a:extLst>
              </a:tr>
              <a:tr h="18228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latin typeface="Arial Narrow" panose="020B0606020202030204" pitchFamily="34" charset="0"/>
                        </a:rPr>
                        <a:t>Wilhelm Zsolt</a:t>
                      </a:r>
                      <a:endParaRPr lang="hu-HU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highlight>
                            <a:srgbClr val="00FFFF"/>
                          </a:highlight>
                          <a:latin typeface="Arial Narrow" panose="020B0606020202030204" pitchFamily="34" charset="0"/>
                        </a:rPr>
                        <a:t>Monor Telefon Társaság</a:t>
                      </a:r>
                      <a:endParaRPr lang="hu-HU" sz="1200" b="1" i="0" u="none" strike="noStrike">
                        <a:effectLst/>
                        <a:highlight>
                          <a:srgbClr val="00FFFF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noProof="0">
                          <a:effectLst/>
                          <a:latin typeface="Arial Narrow" panose="020B0606020202030204" pitchFamily="34" charset="0"/>
                        </a:rPr>
                        <a:t>Kábel TV és a távbeszélő szolgáltatás integrációja</a:t>
                      </a:r>
                      <a:endParaRPr lang="hu-HU" sz="1200" b="0" i="0" u="none" strike="noStrike" noProof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extLst>
                  <a:ext uri="{0D108BD9-81ED-4DB2-BD59-A6C34878D82A}">
                    <a16:rowId xmlns:a16="http://schemas.microsoft.com/office/drawing/2014/main" val="863864328"/>
                  </a:ext>
                </a:extLst>
              </a:tr>
              <a:tr h="21256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latin typeface="Arial Narrow" panose="020B0606020202030204" pitchFamily="34" charset="0"/>
                        </a:rPr>
                        <a:t>Márton József</a:t>
                      </a:r>
                      <a:endParaRPr lang="hu-HU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>
                          <a:effectLst/>
                          <a:highlight>
                            <a:srgbClr val="00FFFF"/>
                          </a:highlight>
                          <a:latin typeface="Arial Narrow" panose="020B0606020202030204" pitchFamily="34" charset="0"/>
                        </a:rPr>
                        <a:t>MOLTELECOM</a:t>
                      </a:r>
                      <a:endParaRPr lang="hu-HU" sz="1200" b="1" i="0" u="none" strike="noStrike">
                        <a:effectLst/>
                        <a:highlight>
                          <a:srgbClr val="00FFFF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noProof="0">
                          <a:effectLst/>
                          <a:latin typeface="Arial Narrow" panose="020B0606020202030204" pitchFamily="34" charset="0"/>
                        </a:rPr>
                        <a:t>Vállalati adottságok és a projektmenedzselés konfliktusai, kiküszöbölésük</a:t>
                      </a:r>
                      <a:endParaRPr lang="hu-HU" sz="1200" b="0" i="0" u="none" strike="noStrike" noProof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32" marR="5932" marT="5932" marB="0" anchor="ctr"/>
                </a:tc>
                <a:extLst>
                  <a:ext uri="{0D108BD9-81ED-4DB2-BD59-A6C34878D82A}">
                    <a16:rowId xmlns:a16="http://schemas.microsoft.com/office/drawing/2014/main" val="2153354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297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1488281-1FB5-E9C9-D620-C9A00A846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709" y="474105"/>
            <a:ext cx="7092950" cy="1325563"/>
          </a:xfrm>
        </p:spPr>
        <p:txBody>
          <a:bodyPr/>
          <a:lstStyle/>
          <a:p>
            <a:r>
              <a:rPr lang="hu-HU" sz="3600"/>
              <a:t>PM Fórum klasszikus helyszíne:</a:t>
            </a:r>
            <a:br>
              <a:rPr lang="hu-HU" sz="3600"/>
            </a:br>
            <a:r>
              <a:rPr lang="hu-HU" sz="3600" err="1"/>
              <a:t>Thermal</a:t>
            </a:r>
            <a:r>
              <a:rPr lang="hu-HU" sz="3600"/>
              <a:t> Hotel, Margitsziget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DE38DEB-6BEA-B8CB-B2B3-A58E95AE3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B061-0C4B-43F5-9962-1648E8C6FA35}" type="slidenum">
              <a:rPr lang="hu-HU" smtClean="0"/>
              <a:t>11</a:t>
            </a:fld>
            <a:endParaRPr lang="hu-H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FEF30EE-004B-8E78-B813-A57E707B9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874" y="1623848"/>
            <a:ext cx="5601782" cy="420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A2966D4-7D42-BED6-B246-C924D2B39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3659" y="1381516"/>
            <a:ext cx="3610154" cy="277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5C5A20FC-653F-F492-9A0B-A4D30242E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3659" y="4323522"/>
            <a:ext cx="3610154" cy="215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7AD4067A-70DC-F384-46E5-655CFAF915DC}"/>
              </a:ext>
            </a:extLst>
          </p:cNvPr>
          <p:cNvSpPr txBox="1"/>
          <p:nvPr/>
        </p:nvSpPr>
        <p:spPr>
          <a:xfrm>
            <a:off x="645624" y="5874057"/>
            <a:ext cx="40863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/>
              <a:t>4. Fórum: Béke Hotel</a:t>
            </a:r>
          </a:p>
          <a:p>
            <a:r>
              <a:rPr lang="hu-HU" sz="2000" b="1"/>
              <a:t>23. Fórum: zoom</a:t>
            </a:r>
          </a:p>
          <a:p>
            <a:r>
              <a:rPr lang="hu-HU" sz="2000" b="1"/>
              <a:t>20-tól: Aréna, Flamenco, </a:t>
            </a:r>
            <a:r>
              <a:rPr lang="hu-HU" sz="2000" b="1" err="1"/>
              <a:t>Helia</a:t>
            </a:r>
            <a:r>
              <a:rPr lang="hu-HU" sz="2000" b="1"/>
              <a:t> Hotel</a:t>
            </a:r>
          </a:p>
        </p:txBody>
      </p:sp>
    </p:spTree>
    <p:extLst>
      <p:ext uri="{BB962C8B-B14F-4D97-AF65-F5344CB8AC3E}">
        <p14:creationId xmlns:p14="http://schemas.microsoft.com/office/powerpoint/2010/main" val="94024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B9D952A-A896-F58C-83CE-B4378044E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709" y="474105"/>
            <a:ext cx="7273222" cy="1325563"/>
          </a:xfrm>
        </p:spPr>
        <p:txBody>
          <a:bodyPr/>
          <a:lstStyle/>
          <a:p>
            <a:r>
              <a:rPr lang="hu-HU" sz="3600"/>
              <a:t>Képek az 1999-es Fórumról</a:t>
            </a:r>
          </a:p>
        </p:txBody>
      </p:sp>
      <p:pic>
        <p:nvPicPr>
          <p:cNvPr id="6" name="Tartalom helye 5" descr="A képen személy, padló, álló, fedett pályás látható&#10;&#10;Automatikusan generált leírás">
            <a:extLst>
              <a:ext uri="{FF2B5EF4-FFF2-40B4-BE49-F238E27FC236}">
                <a16:creationId xmlns:a16="http://schemas.microsoft.com/office/drawing/2014/main" id="{2A7D7388-C9F0-911A-4E23-600BBCE53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124" y="1966622"/>
            <a:ext cx="6011458" cy="4500260"/>
          </a:xfr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5A8B204-D684-B443-A6A5-08EB428DD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B061-0C4B-43F5-9962-1648E8C6FA35}" type="slidenum">
              <a:rPr lang="hu-HU" smtClean="0"/>
              <a:t>12</a:t>
            </a:fld>
            <a:endParaRPr lang="hu-HU"/>
          </a:p>
        </p:txBody>
      </p:sp>
      <p:pic>
        <p:nvPicPr>
          <p:cNvPr id="8" name="Kép 7" descr="A képen szöveg, személy, emberek, csoport látható&#10;&#10;Automatikusan generált leírás">
            <a:extLst>
              <a:ext uri="{FF2B5EF4-FFF2-40B4-BE49-F238E27FC236}">
                <a16:creationId xmlns:a16="http://schemas.microsoft.com/office/drawing/2014/main" id="{0FD182A2-89EF-E61D-FFE5-DCE400B5E7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78796"/>
            <a:ext cx="5356937" cy="344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32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76635B-0741-2322-3D80-CD275B648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708" y="474105"/>
            <a:ext cx="7509705" cy="1325563"/>
          </a:xfrm>
        </p:spPr>
        <p:txBody>
          <a:bodyPr/>
          <a:lstStyle/>
          <a:p>
            <a:r>
              <a:rPr lang="hu-HU" sz="3600"/>
              <a:t>Konferencia innováció: </a:t>
            </a:r>
            <a:br>
              <a:rPr lang="hu-HU" sz="3600"/>
            </a:br>
            <a:r>
              <a:rPr lang="hu-HU" sz="3600"/>
              <a:t>Kerekasztal beszélgetések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EA6F95A-E58D-53A2-3FA0-D380FCF6E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07" y="1706174"/>
            <a:ext cx="11533098" cy="54198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800">
                <a:latin typeface="Arial" panose="020B0604020202020204" pitchFamily="34" charset="0"/>
                <a:cs typeface="Arial" panose="020B0604020202020204" pitchFamily="34" charset="0"/>
              </a:rPr>
              <a:t>Első kerekasztalok témái: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170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1700">
                <a:latin typeface="Arial" panose="020B0604020202020204" pitchFamily="34" charset="0"/>
                <a:cs typeface="Arial" panose="020B0604020202020204" pitchFamily="34" charset="0"/>
              </a:rPr>
              <a:t>Emberi erőforrás kérdések</a:t>
            </a:r>
            <a:r>
              <a:rPr lang="hu-HU" sz="1700" b="1">
                <a:latin typeface="Arial" panose="020B0604020202020204" pitchFamily="34" charset="0"/>
                <a:cs typeface="Arial" panose="020B0604020202020204" pitchFamily="34" charset="0"/>
              </a:rPr>
              <a:t>. Szakma-e a projektmenedzsment, karrier lehetőség</a:t>
            </a:r>
            <a:r>
              <a:rPr lang="hu-HU" sz="1700">
                <a:latin typeface="Arial" panose="020B0604020202020204" pitchFamily="34" charset="0"/>
                <a:cs typeface="Arial" panose="020B0604020202020204" pitchFamily="34" charset="0"/>
              </a:rPr>
              <a:t>, mennyire keresettek a PM-k, csapatmunka, motiváció, kapcsolat a funkcionális menedzsmenttel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hu-HU" sz="1700">
                <a:latin typeface="Arial" panose="020B0604020202020204" pitchFamily="34" charset="0"/>
                <a:cs typeface="Arial" panose="020B0604020202020204" pitchFamily="34" charset="0"/>
              </a:rPr>
              <a:t>Beszélgető partnerek: konzultáns cégek	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17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Projektek jogi kérdései. </a:t>
            </a:r>
            <a:r>
              <a:rPr lang="hu-HU" sz="17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Tenderezés</a:t>
            </a:r>
            <a:r>
              <a:rPr lang="hu-HU" sz="17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szerződéskötés, felelősség és következményei, titoktartás, felmondás, </a:t>
            </a:r>
            <a:r>
              <a:rPr lang="hu-HU" sz="17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</a:t>
            </a:r>
            <a:r>
              <a:rPr lang="hu-HU" sz="17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major, szellemi tulajdon, együttműködés műszaki és jogi szakértők között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hu-HU" sz="17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Beszélgető partnerek: jogászok	</a:t>
            </a:r>
            <a:endParaRPr lang="hu-HU"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170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2001 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1700">
                <a:latin typeface="Arial" panose="020B0604020202020204" pitchFamily="34" charset="0"/>
                <a:cs typeface="Arial" panose="020B0604020202020204" pitchFamily="34" charset="0"/>
              </a:rPr>
              <a:t>Projektmenedzsment vevőinek igényei és tervei						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hu-HU" sz="1700">
                <a:latin typeface="Arial" panose="020B0604020202020204" pitchFamily="34" charset="0"/>
                <a:cs typeface="Arial" panose="020B0604020202020204" pitchFamily="34" charset="0"/>
              </a:rPr>
              <a:t>Beszélgető partnerek: </a:t>
            </a:r>
            <a:r>
              <a:rPr lang="hu-HU" sz="1700" b="1">
                <a:latin typeface="Arial" panose="020B0604020202020204" pitchFamily="34" charset="0"/>
                <a:cs typeface="Arial" panose="020B0604020202020204" pitchFamily="34" charset="0"/>
              </a:rPr>
              <a:t>cégek vezetői különböző iparágakból </a:t>
            </a:r>
            <a:r>
              <a:rPr lang="hu-HU" sz="1700">
                <a:latin typeface="Arial" panose="020B0604020202020204" pitchFamily="34" charset="0"/>
                <a:cs typeface="Arial" panose="020B0604020202020204" pitchFamily="34" charset="0"/>
              </a:rPr>
              <a:t>és államigazgatásból		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1700" b="1">
                <a:latin typeface="Arial" panose="020B0604020202020204" pitchFamily="34" charset="0"/>
                <a:cs typeface="Arial" panose="020B0604020202020204" pitchFamily="34" charset="0"/>
              </a:rPr>
              <a:t>Projektek pénzügyi kérdései</a:t>
            </a:r>
            <a:r>
              <a:rPr lang="hu-HU" sz="170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hu-HU" sz="1700">
                <a:latin typeface="Arial" panose="020B0604020202020204" pitchFamily="34" charset="0"/>
                <a:cs typeface="Arial" panose="020B0604020202020204" pitchFamily="34" charset="0"/>
              </a:rPr>
              <a:t>Beszélgető partnerek: pénzügyesek, jogászok						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170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2002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1700" b="1">
                <a:latin typeface="Arial" panose="020B0604020202020204" pitchFamily="34" charset="0"/>
                <a:cs typeface="Arial" panose="020B0604020202020204" pitchFamily="34" charset="0"/>
              </a:rPr>
              <a:t>Felsővezetői projektmenedzsment igények</a:t>
            </a:r>
            <a:r>
              <a:rPr lang="hu-HU" sz="1700">
                <a:latin typeface="Arial" panose="020B0604020202020204" pitchFamily="34" charset="0"/>
                <a:cs typeface="Arial" panose="020B0604020202020204" pitchFamily="34" charset="0"/>
              </a:rPr>
              <a:t>, elvárások					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hu-HU" sz="1700">
                <a:latin typeface="Arial" panose="020B0604020202020204" pitchFamily="34" charset="0"/>
                <a:cs typeface="Arial" panose="020B0604020202020204" pitchFamily="34" charset="0"/>
              </a:rPr>
              <a:t>Beszélgető partnerek: cégek vezetői különböző iparágakból és államigazgatásból		.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1700">
                <a:latin typeface="Arial" panose="020B0604020202020204" pitchFamily="34" charset="0"/>
                <a:cs typeface="Arial" panose="020B0604020202020204" pitchFamily="34" charset="0"/>
              </a:rPr>
              <a:t>Projektmenedzser képességek, lehetőségek 						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hu-HU" sz="1700">
                <a:latin typeface="Arial" panose="020B0604020202020204" pitchFamily="34" charset="0"/>
                <a:cs typeface="Arial" panose="020B0604020202020204" pitchFamily="34" charset="0"/>
              </a:rPr>
              <a:t>Beszélgető partnerek: </a:t>
            </a:r>
            <a:r>
              <a:rPr lang="hu-HU" sz="1700" b="1">
                <a:latin typeface="Arial" panose="020B0604020202020204" pitchFamily="34" charset="0"/>
                <a:cs typeface="Arial" panose="020B0604020202020204" pitchFamily="34" charset="0"/>
              </a:rPr>
              <a:t>fejvadászok, PM-t oktatók</a:t>
            </a:r>
            <a:r>
              <a:rPr lang="hu-HU" sz="17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16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14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600"/>
              <a:t>			</a:t>
            </a:r>
            <a:endParaRPr lang="hu-HU" sz="1400"/>
          </a:p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80DCB63-D92A-164F-414D-709A64AA4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B061-0C4B-43F5-9962-1648E8C6FA35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1134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EB4705B-4DBC-0207-0707-9650F2205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/>
              <a:t>A Fórum kommunikációja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479A52E-C6F7-B955-06E0-CB163E74E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B061-0C4B-43F5-9962-1648E8C6FA35}" type="slidenum">
              <a:rPr lang="hu-HU" smtClean="0"/>
              <a:t>14</a:t>
            </a:fld>
            <a:endParaRPr lang="hu-HU"/>
          </a:p>
        </p:txBody>
      </p:sp>
      <p:pic>
        <p:nvPicPr>
          <p:cNvPr id="20" name="Kép 19" descr="A képen szöveg, levél látható&#10;&#10;Automatikusan generált leírás">
            <a:extLst>
              <a:ext uri="{FF2B5EF4-FFF2-40B4-BE49-F238E27FC236}">
                <a16:creationId xmlns:a16="http://schemas.microsoft.com/office/drawing/2014/main" id="{1D27A53C-E8C4-46C9-F98F-A46149F6B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46" y="1799668"/>
            <a:ext cx="5838825" cy="1895475"/>
          </a:xfrm>
          <a:prstGeom prst="rect">
            <a:avLst/>
          </a:prstGeom>
        </p:spPr>
      </p:pic>
      <p:pic>
        <p:nvPicPr>
          <p:cNvPr id="22" name="Kép 21" descr="A képen szöveg látható&#10;&#10;Automatikusan generált leírás">
            <a:extLst>
              <a:ext uri="{FF2B5EF4-FFF2-40B4-BE49-F238E27FC236}">
                <a16:creationId xmlns:a16="http://schemas.microsoft.com/office/drawing/2014/main" id="{4C99F5F5-80EF-A1FF-0B3E-62301F148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593" y="3982006"/>
            <a:ext cx="5762625" cy="2905125"/>
          </a:xfrm>
          <a:prstGeom prst="rect">
            <a:avLst/>
          </a:prstGeom>
        </p:spPr>
      </p:pic>
      <p:pic>
        <p:nvPicPr>
          <p:cNvPr id="24" name="Kép 23" descr="A képen szöveg látható&#10;&#10;Automatikusan generált leírás">
            <a:extLst>
              <a:ext uri="{FF2B5EF4-FFF2-40B4-BE49-F238E27FC236}">
                <a16:creationId xmlns:a16="http://schemas.microsoft.com/office/drawing/2014/main" id="{10E81751-20B0-872D-EF81-B0B64A1801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95" y="3575685"/>
            <a:ext cx="5399855" cy="3188821"/>
          </a:xfrm>
          <a:prstGeom prst="rect">
            <a:avLst/>
          </a:prstGeom>
        </p:spPr>
      </p:pic>
      <p:pic>
        <p:nvPicPr>
          <p:cNvPr id="18" name="Kép 17" descr="A képen szöveg látható&#10;&#10;Automatikusan generált leírás">
            <a:extLst>
              <a:ext uri="{FF2B5EF4-FFF2-40B4-BE49-F238E27FC236}">
                <a16:creationId xmlns:a16="http://schemas.microsoft.com/office/drawing/2014/main" id="{8DE7BA57-4A5D-0804-7338-9C3EAE620B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9530" y="781048"/>
            <a:ext cx="5857875" cy="3400425"/>
          </a:xfrm>
          <a:prstGeom prst="rect">
            <a:avLst/>
          </a:prstGeom>
        </p:spPr>
      </p:pic>
      <p:pic>
        <p:nvPicPr>
          <p:cNvPr id="1026" name="Picture 2" descr="▷ Prim Online, Budapest | Cylex">
            <a:extLst>
              <a:ext uri="{FF2B5EF4-FFF2-40B4-BE49-F238E27FC236}">
                <a16:creationId xmlns:a16="http://schemas.microsoft.com/office/drawing/2014/main" id="{EAD27D26-4508-C1F9-5D00-DB1F9B23A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8156" y="1136886"/>
            <a:ext cx="2193424" cy="102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911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8019C7E-4A6E-18D6-B314-B9B92F7EE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708" y="474105"/>
            <a:ext cx="8597525" cy="1325563"/>
          </a:xfrm>
        </p:spPr>
        <p:txBody>
          <a:bodyPr/>
          <a:lstStyle/>
          <a:p>
            <a:r>
              <a:rPr lang="hu-HU" sz="3600"/>
              <a:t>Emlékezetes témák az első Fórumokról</a:t>
            </a:r>
          </a:p>
        </p:txBody>
      </p:sp>
      <p:graphicFrame>
        <p:nvGraphicFramePr>
          <p:cNvPr id="8" name="Táblázat 8">
            <a:extLst>
              <a:ext uri="{FF2B5EF4-FFF2-40B4-BE49-F238E27FC236}">
                <a16:creationId xmlns:a16="http://schemas.microsoft.com/office/drawing/2014/main" id="{BB561BFD-83D7-52BE-FF77-0F1275D13C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084782"/>
              </p:ext>
            </p:extLst>
          </p:nvPr>
        </p:nvGraphicFramePr>
        <p:xfrm>
          <a:off x="463332" y="1453712"/>
          <a:ext cx="10650638" cy="4783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0016">
                  <a:extLst>
                    <a:ext uri="{9D8B030D-6E8A-4147-A177-3AD203B41FA5}">
                      <a16:colId xmlns:a16="http://schemas.microsoft.com/office/drawing/2014/main" val="501648238"/>
                    </a:ext>
                  </a:extLst>
                </a:gridCol>
                <a:gridCol w="4033594">
                  <a:extLst>
                    <a:ext uri="{9D8B030D-6E8A-4147-A177-3AD203B41FA5}">
                      <a16:colId xmlns:a16="http://schemas.microsoft.com/office/drawing/2014/main" val="3317901171"/>
                    </a:ext>
                  </a:extLst>
                </a:gridCol>
                <a:gridCol w="1407130">
                  <a:extLst>
                    <a:ext uri="{9D8B030D-6E8A-4147-A177-3AD203B41FA5}">
                      <a16:colId xmlns:a16="http://schemas.microsoft.com/office/drawing/2014/main" val="3127313037"/>
                    </a:ext>
                  </a:extLst>
                </a:gridCol>
                <a:gridCol w="3699898">
                  <a:extLst>
                    <a:ext uri="{9D8B030D-6E8A-4147-A177-3AD203B41FA5}">
                      <a16:colId xmlns:a16="http://schemas.microsoft.com/office/drawing/2014/main" val="2662606079"/>
                    </a:ext>
                  </a:extLst>
                </a:gridCol>
              </a:tblGrid>
              <a:tr h="494936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536177"/>
                  </a:ext>
                </a:extLst>
              </a:tr>
              <a:tr h="74494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effectLst/>
                          <a:latin typeface="Arial" panose="020B0604020202020204" pitchFamily="34" charset="0"/>
                        </a:rPr>
                        <a:t>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600" b="1" i="0" u="none" strike="noStrike">
                          <a:effectLst/>
                          <a:latin typeface="Arial" panose="020B0604020202020204" pitchFamily="34" charset="0"/>
                        </a:rPr>
                        <a:t>Nagy cégek felvonulása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0" i="0" u="none" strike="noStrike">
                          <a:effectLst/>
                          <a:latin typeface="Arial" panose="020B0604020202020204" pitchFamily="34" charset="0"/>
                        </a:rPr>
                        <a:t>1998. április 16.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0" i="0" u="none" strike="noStrike">
                          <a:effectLst/>
                          <a:latin typeface="Arial" panose="020B0604020202020204" pitchFamily="34" charset="0"/>
                        </a:rPr>
                        <a:t>MATÁV, Digital, IBM, HP, ICL, Siemens, Westel, MEH, OTP, Synergon, MOLTELECOM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5988489"/>
                  </a:ext>
                </a:extLst>
              </a:tr>
              <a:tr h="50086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effectLst/>
                          <a:latin typeface="Arial" panose="020B0604020202020204" pitchFamily="34" charset="0"/>
                        </a:rPr>
                        <a:t>3.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600" b="1" i="0" u="none" strike="noStrike">
                          <a:effectLst/>
                          <a:latin typeface="Arial" panose="020B0604020202020204" pitchFamily="34" charset="0"/>
                        </a:rPr>
                        <a:t>Karmester - </a:t>
                      </a:r>
                      <a:r>
                        <a:rPr lang="hu-HU" sz="1600" b="1" i="0" u="none" strike="noStrike" err="1">
                          <a:effectLst/>
                          <a:latin typeface="Arial" panose="020B0604020202020204" pitchFamily="34" charset="0"/>
                        </a:rPr>
                        <a:t>metafóra</a:t>
                      </a:r>
                      <a:endParaRPr lang="hu-HU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0" i="0" u="none" strike="noStrike">
                          <a:effectLst/>
                          <a:latin typeface="Arial" panose="020B0604020202020204" pitchFamily="34" charset="0"/>
                        </a:rPr>
                        <a:t>2000. április 13.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0" i="0" u="none" strike="noStrike">
                          <a:effectLst/>
                          <a:latin typeface="Arial" panose="020B0604020202020204" pitchFamily="34" charset="0"/>
                        </a:rPr>
                        <a:t>dr. Tóth Tamás (Neumann International)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2393481"/>
                  </a:ext>
                </a:extLst>
              </a:tr>
              <a:tr h="56209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effectLst/>
                          <a:latin typeface="Arial" panose="020B0604020202020204" pitchFamily="34" charset="0"/>
                        </a:rPr>
                        <a:t>4.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600" b="1" i="0" u="none" strike="noStrike" err="1">
                          <a:effectLst/>
                          <a:latin typeface="Arial" panose="020B0604020202020204" pitchFamily="34" charset="0"/>
                        </a:rPr>
                        <a:t>Critical</a:t>
                      </a:r>
                      <a:r>
                        <a:rPr lang="hu-HU" sz="1600" b="1" i="0" u="none" strike="noStrike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hu-HU" sz="1600" b="1" i="0" u="none" strike="noStrike" err="1">
                          <a:effectLst/>
                          <a:latin typeface="Arial" panose="020B0604020202020204" pitchFamily="34" charset="0"/>
                        </a:rPr>
                        <a:t>Chain</a:t>
                      </a:r>
                      <a:r>
                        <a:rPr lang="hu-HU" sz="1600" b="1" i="0" u="none" strike="noStrike">
                          <a:effectLst/>
                          <a:latin typeface="Arial" panose="020B0604020202020204" pitchFamily="34" charset="0"/>
                        </a:rPr>
                        <a:t> – </a:t>
                      </a:r>
                      <a:r>
                        <a:rPr lang="hu-HU" sz="1600" b="1" i="0" u="none" strike="noStrike" err="1">
                          <a:effectLst/>
                          <a:latin typeface="Arial" panose="020B0604020202020204" pitchFamily="34" charset="0"/>
                        </a:rPr>
                        <a:t>Eliyahu</a:t>
                      </a:r>
                      <a:r>
                        <a:rPr lang="hu-HU" sz="1600" b="1" i="0" u="none" strike="noStrike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hu-HU" sz="1600" b="1" i="0" u="none" strike="noStrike" err="1">
                          <a:effectLst/>
                          <a:latin typeface="Arial" panose="020B0604020202020204" pitchFamily="34" charset="0"/>
                        </a:rPr>
                        <a:t>Goldratt</a:t>
                      </a:r>
                      <a:r>
                        <a:rPr lang="hu-HU" sz="1600" b="1" i="0" u="none" strike="noStrike">
                          <a:effectLst/>
                          <a:latin typeface="Arial" panose="020B0604020202020204" pitchFamily="34" charset="0"/>
                        </a:rPr>
                        <a:t> módszere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0" i="0" u="none" strike="noStrike">
                          <a:effectLst/>
                          <a:latin typeface="Arial" panose="020B0604020202020204" pitchFamily="34" charset="0"/>
                        </a:rPr>
                        <a:t>2001. április 19.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0" i="0" u="none" strike="noStrike">
                          <a:effectLst/>
                          <a:latin typeface="Arial" panose="020B0604020202020204" pitchFamily="34" charset="0"/>
                        </a:rPr>
                        <a:t>Nemeslaki András (Corvinus Egyetem)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20847496"/>
                  </a:ext>
                </a:extLst>
              </a:tr>
              <a:tr h="50086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effectLst/>
                          <a:latin typeface="Arial" panose="020B0604020202020204" pitchFamily="34" charset="0"/>
                        </a:rPr>
                        <a:t>5.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600" b="1" i="0" u="none" strike="noStrike">
                          <a:effectLst/>
                          <a:latin typeface="Arial" panose="020B0604020202020204" pitchFamily="34" charset="0"/>
                        </a:rPr>
                        <a:t>Az első "ÉV PM-re" díj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0" i="0" u="none" strike="noStrike">
                          <a:effectLst/>
                          <a:latin typeface="Arial" panose="020B0604020202020204" pitchFamily="34" charset="0"/>
                        </a:rPr>
                        <a:t>2002. április 18.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0" i="0" u="none" strike="noStrike">
                          <a:effectLst/>
                          <a:latin typeface="Arial" panose="020B0604020202020204" pitchFamily="34" charset="0"/>
                        </a:rPr>
                        <a:t>Deményné Kertész Kriszta (BM Központi Hivatal) nyerte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4818200"/>
                  </a:ext>
                </a:extLst>
              </a:tr>
              <a:tr h="49493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effectLst/>
                          <a:latin typeface="Arial" panose="020B0604020202020204" pitchFamily="34" charset="0"/>
                        </a:rPr>
                        <a:t>6.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600" b="1" i="0" u="none" strike="noStrike">
                          <a:effectLst/>
                          <a:latin typeface="Arial" panose="020B0604020202020204" pitchFamily="34" charset="0"/>
                        </a:rPr>
                        <a:t>Sakkmester - </a:t>
                      </a:r>
                      <a:r>
                        <a:rPr lang="hu-HU" sz="1600" b="1" i="0" u="none" strike="noStrike" err="1">
                          <a:effectLst/>
                          <a:latin typeface="Arial" panose="020B0604020202020204" pitchFamily="34" charset="0"/>
                        </a:rPr>
                        <a:t>metafóra</a:t>
                      </a:r>
                      <a:endParaRPr lang="hu-HU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0" i="0" u="none" strike="noStrike">
                          <a:effectLst/>
                          <a:latin typeface="Arial" panose="020B0604020202020204" pitchFamily="34" charset="0"/>
                        </a:rPr>
                        <a:t>2003. április 10.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0" i="0" u="none" strike="noStrike">
                          <a:effectLst/>
                          <a:latin typeface="Arial" panose="020B0604020202020204" pitchFamily="34" charset="0"/>
                        </a:rPr>
                        <a:t>Ternyik László (PMSZ, Clarity)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7484786"/>
                  </a:ext>
                </a:extLst>
              </a:tr>
              <a:tr h="49493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effectLst/>
                          <a:latin typeface="Arial" panose="020B0604020202020204" pitchFamily="34" charset="0"/>
                        </a:rPr>
                        <a:t>7.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600" b="1" i="0" u="none" strike="noStrike">
                          <a:effectLst/>
                          <a:latin typeface="Arial" panose="020B0604020202020204" pitchFamily="34" charset="0"/>
                        </a:rPr>
                        <a:t>Többsíkú projektmenedzsment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0" i="0" u="none" strike="noStrike">
                          <a:effectLst/>
                          <a:latin typeface="Arial" panose="020B0604020202020204" pitchFamily="34" charset="0"/>
                        </a:rPr>
                        <a:t>2004. április 22.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0" i="0" u="none" strike="noStrike">
                          <a:effectLst/>
                          <a:latin typeface="Arial" panose="020B0604020202020204" pitchFamily="34" charset="0"/>
                        </a:rPr>
                        <a:t>Pálvölgyi Lajos (</a:t>
                      </a:r>
                      <a:r>
                        <a:rPr lang="hu-HU" sz="1200" b="0" i="0" u="none" strike="noStrike" err="1">
                          <a:effectLst/>
                          <a:latin typeface="Arial" panose="020B0604020202020204" pitchFamily="34" charset="0"/>
                        </a:rPr>
                        <a:t>Interprojekt</a:t>
                      </a:r>
                      <a:r>
                        <a:rPr lang="hu-HU" sz="1200" b="0" i="0" u="none" strike="noStrike">
                          <a:effectLst/>
                          <a:latin typeface="Arial" panose="020B0604020202020204" pitchFamily="34" charset="0"/>
                        </a:rPr>
                        <a:t>, PMI)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47466084"/>
                  </a:ext>
                </a:extLst>
              </a:tr>
              <a:tr h="49493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effectLst/>
                          <a:latin typeface="Arial" panose="020B0604020202020204" pitchFamily="34" charset="0"/>
                        </a:rPr>
                        <a:t>8.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600" b="1" i="0" u="none" strike="noStrike">
                          <a:effectLst/>
                          <a:latin typeface="Arial" panose="020B0604020202020204" pitchFamily="34" charset="0"/>
                        </a:rPr>
                        <a:t>40 éve projektmenedzser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0" i="0" u="none" strike="noStrike">
                          <a:effectLst/>
                          <a:latin typeface="Arial" panose="020B0604020202020204" pitchFamily="34" charset="0"/>
                        </a:rPr>
                        <a:t>2005. április 7.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0" i="0" u="none" strike="noStrike">
                          <a:effectLst/>
                          <a:latin typeface="Arial" panose="020B0604020202020204" pitchFamily="34" charset="0"/>
                        </a:rPr>
                        <a:t>Peter </a:t>
                      </a:r>
                      <a:r>
                        <a:rPr lang="hu-HU" sz="1200" b="0" i="0" u="none" strike="noStrike" err="1">
                          <a:effectLst/>
                          <a:latin typeface="Arial" panose="020B0604020202020204" pitchFamily="34" charset="0"/>
                        </a:rPr>
                        <a:t>Wurz</a:t>
                      </a:r>
                      <a:endParaRPr lang="hu-H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0369445"/>
                  </a:ext>
                </a:extLst>
              </a:tr>
              <a:tr h="49493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effectLst/>
                          <a:latin typeface="Arial" panose="020B0604020202020204" pitchFamily="34" charset="0"/>
                        </a:rPr>
                        <a:t>9.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600" b="1" i="0" u="none" strike="noStrike">
                          <a:effectLst/>
                          <a:latin typeface="Arial" panose="020B0604020202020204" pitchFamily="34" charset="0"/>
                        </a:rPr>
                        <a:t>Extrém projektmenedzsment vita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0" i="0" u="none" strike="noStrike">
                          <a:effectLst/>
                          <a:latin typeface="Arial" panose="020B0604020202020204" pitchFamily="34" charset="0"/>
                        </a:rPr>
                        <a:t>2006. április 6.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200" b="0" i="0" u="none" strike="noStrike">
                          <a:effectLst/>
                          <a:latin typeface="Arial" panose="020B0604020202020204" pitchFamily="34" charset="0"/>
                        </a:rPr>
                        <a:t>(Szalay Imre)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8835619"/>
                  </a:ext>
                </a:extLst>
              </a:tr>
            </a:tbl>
          </a:graphicData>
        </a:graphic>
      </p:graphicFrame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6507500-9108-CE0C-8ADB-9FFBD5BB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B061-0C4B-43F5-9962-1648E8C6FA35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1999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913F9CA-0336-9BAB-F122-AF97DAC1F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709" y="308406"/>
            <a:ext cx="6670638" cy="1325563"/>
          </a:xfrm>
        </p:spPr>
        <p:txBody>
          <a:bodyPr/>
          <a:lstStyle/>
          <a:p>
            <a:r>
              <a:rPr lang="hu-HU" sz="3600">
                <a:solidFill>
                  <a:srgbClr val="322C7F"/>
                </a:solidFill>
              </a:rPr>
              <a:t>Adatok az első 14 évről</a:t>
            </a:r>
            <a:br>
              <a:rPr lang="hu-HU">
                <a:solidFill>
                  <a:srgbClr val="322C7F"/>
                </a:solidFill>
              </a:rPr>
            </a:br>
            <a:r>
              <a:rPr lang="hu-HU">
                <a:solidFill>
                  <a:srgbClr val="322C7F"/>
                </a:solidFill>
              </a:rPr>
              <a:t> - 322 előadó, 435 előadás,</a:t>
            </a:r>
            <a:r>
              <a:rPr lang="hu-HU" sz="2400" baseline="0">
                <a:solidFill>
                  <a:srgbClr val="322C7F"/>
                </a:solidFill>
              </a:rPr>
              <a:t> 173 cég</a:t>
            </a:r>
            <a:br>
              <a:rPr lang="hu-HU" sz="2400" baseline="0">
                <a:solidFill>
                  <a:srgbClr val="322C7F"/>
                </a:solidFill>
              </a:rPr>
            </a:br>
            <a:r>
              <a:rPr lang="hu-HU" sz="2400" baseline="0">
                <a:solidFill>
                  <a:srgbClr val="322C7F"/>
                </a:solidFill>
              </a:rPr>
              <a:t> - ezek iparági megoszlása</a:t>
            </a:r>
            <a:r>
              <a:rPr lang="hu-HU">
                <a:solidFill>
                  <a:srgbClr val="322C7F"/>
                </a:solidFill>
              </a:rPr>
              <a:t> </a:t>
            </a:r>
            <a:br>
              <a:rPr lang="hu-HU"/>
            </a:b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9204-F6EE-430C-A3A6-8593C36E5AA2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539163102"/>
              </p:ext>
            </p:extLst>
          </p:nvPr>
        </p:nvGraphicFramePr>
        <p:xfrm>
          <a:off x="530709" y="1633969"/>
          <a:ext cx="10331732" cy="5029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1188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291AF3-2448-BA41-C19D-D38DB341A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708" y="474105"/>
            <a:ext cx="8345278" cy="1325563"/>
          </a:xfrm>
        </p:spPr>
        <p:txBody>
          <a:bodyPr/>
          <a:lstStyle/>
          <a:p>
            <a:r>
              <a:rPr lang="hu-HU" sz="3600"/>
              <a:t>Az ÉV Projektmenedzsere Díj elindítása</a:t>
            </a:r>
            <a:br>
              <a:rPr lang="hu-HU" sz="3600"/>
            </a:br>
            <a:r>
              <a:rPr lang="hu-HU"/>
              <a:t>Kezdeményező: Szalay Imre</a:t>
            </a:r>
            <a:br>
              <a:rPr lang="hu-HU"/>
            </a:br>
            <a:r>
              <a:rPr lang="hu-HU"/>
              <a:t>A TIPIK Fórum szervezésébe integráló: Prónay Gábor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195A71D-6CDB-66B1-F17C-270F4771E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989" y="1997715"/>
            <a:ext cx="11388022" cy="4623802"/>
          </a:xfrm>
        </p:spPr>
        <p:txBody>
          <a:bodyPr/>
          <a:lstStyle/>
          <a:p>
            <a:pPr marL="630238" indent="-630238">
              <a:lnSpc>
                <a:spcPct val="100000"/>
              </a:lnSpc>
              <a:spcBef>
                <a:spcPts val="0"/>
              </a:spcBef>
            </a:pPr>
            <a:r>
              <a:rPr lang="hu-HU" sz="20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2001. Deményné Kertész Krisztina </a:t>
            </a:r>
            <a:r>
              <a:rPr lang="hu-HU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Hivatalvezető helyettes; BM Központi Nyilvántartó és Választási Hivatal - Magyarországi Okmányiroda Rendszer Megvalósító Projekt</a:t>
            </a:r>
          </a:p>
          <a:p>
            <a:pPr marL="630238" indent="-630238">
              <a:lnSpc>
                <a:spcPct val="100000"/>
              </a:lnSpc>
              <a:spcBef>
                <a:spcPts val="0"/>
              </a:spcBef>
            </a:pPr>
            <a:r>
              <a:rPr lang="hu-HU" sz="20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2002. Wittmann György </a:t>
            </a:r>
            <a:r>
              <a:rPr lang="hu-HU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u-HU" sz="200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Tanácsadó</a:t>
            </a:r>
            <a:r>
              <a:rPr lang="hu-HU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OTP Bank -  OTP szlovák bankjának beintegrálása</a:t>
            </a:r>
          </a:p>
          <a:p>
            <a:pPr marL="630238" indent="-630238">
              <a:lnSpc>
                <a:spcPct val="100000"/>
              </a:lnSpc>
              <a:spcBef>
                <a:spcPts val="0"/>
              </a:spcBef>
            </a:pPr>
            <a:r>
              <a:rPr lang="hu-HU" sz="20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2003. </a:t>
            </a:r>
            <a:r>
              <a:rPr lang="hu-HU" sz="20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Koller György </a:t>
            </a:r>
            <a:r>
              <a:rPr lang="hu-HU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Igazgató; Pannon GSM Távközlési Rt. -  DJUICE szolgáltatás és márka bevezetése</a:t>
            </a:r>
          </a:p>
          <a:p>
            <a:pPr marL="630238" indent="-630238">
              <a:lnSpc>
                <a:spcPct val="100000"/>
              </a:lnSpc>
              <a:spcBef>
                <a:spcPts val="0"/>
              </a:spcBef>
            </a:pPr>
            <a:r>
              <a:rPr lang="hu-HU" sz="20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2004. Oláh István </a:t>
            </a:r>
            <a:r>
              <a:rPr lang="hu-HU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Igazgató; Kopint-Datorg -  Az Elektronikus Kormányzati Gerinchálózatnak (EKG) az EU zártrendszerű TESTA hálózatához kapcsolása</a:t>
            </a:r>
          </a:p>
          <a:p>
            <a:pPr marL="630238" indent="-630238">
              <a:lnSpc>
                <a:spcPct val="100000"/>
              </a:lnSpc>
              <a:spcBef>
                <a:spcPts val="0"/>
              </a:spcBef>
            </a:pPr>
            <a:r>
              <a:rPr lang="hu-HU" sz="20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2005. </a:t>
            </a:r>
            <a:r>
              <a:rPr lang="hu-HU" sz="2000" b="1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Weiler</a:t>
            </a:r>
            <a:r>
              <a:rPr lang="hu-HU" sz="20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Zsolt </a:t>
            </a:r>
            <a:r>
              <a:rPr lang="hu-HU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u-HU" sz="200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Projektmenedzser</a:t>
            </a:r>
            <a:r>
              <a:rPr lang="hu-HU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Hewlett-Packard </a:t>
            </a:r>
            <a:r>
              <a:rPr lang="hu-HU" sz="20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sz="200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KözHáló</a:t>
            </a:r>
            <a:r>
              <a:rPr lang="hu-HU" sz="20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projekt</a:t>
            </a:r>
          </a:p>
          <a:p>
            <a:pPr marL="630238" indent="-630238">
              <a:lnSpc>
                <a:spcPct val="100000"/>
              </a:lnSpc>
              <a:spcBef>
                <a:spcPts val="0"/>
              </a:spcBef>
            </a:pPr>
            <a:r>
              <a:rPr lang="hu-HU" sz="20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2006. Molnár Zoltán </a:t>
            </a:r>
            <a:r>
              <a:rPr lang="hu-HU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hu-HU" sz="200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Projektmenedzser</a:t>
            </a:r>
            <a:r>
              <a:rPr lang="hu-HU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Hewlett-Packard -  MOL </a:t>
            </a:r>
            <a:r>
              <a:rPr lang="hu-HU" sz="200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desktop</a:t>
            </a:r>
            <a:r>
              <a:rPr lang="hu-HU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és hálózat üzemeltetés (IS) előkészítő programja</a:t>
            </a:r>
          </a:p>
          <a:p>
            <a:pPr marL="630238" indent="-630238">
              <a:lnSpc>
                <a:spcPct val="100000"/>
              </a:lnSpc>
              <a:spcBef>
                <a:spcPts val="0"/>
              </a:spcBef>
            </a:pPr>
            <a:r>
              <a:rPr lang="hu-HU" sz="20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2007. Károlyi László </a:t>
            </a:r>
            <a:r>
              <a:rPr lang="hu-HU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Vezérigazgató; Legrand - FŐNIX kereskedelmi profitcentrum átszervezési projekt</a:t>
            </a:r>
          </a:p>
          <a:p>
            <a:pPr marL="630238" indent="-630238">
              <a:lnSpc>
                <a:spcPct val="100000"/>
              </a:lnSpc>
              <a:spcBef>
                <a:spcPts val="0"/>
              </a:spcBef>
            </a:pPr>
            <a:r>
              <a:rPr lang="hu-HU" sz="20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2008. Bartalis Krisztina </a:t>
            </a:r>
            <a:r>
              <a:rPr lang="hu-HU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EVO helyi </a:t>
            </a:r>
            <a:r>
              <a:rPr lang="hu-HU" sz="200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projektvezető</a:t>
            </a:r>
            <a:r>
              <a:rPr lang="hu-HU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Vodafone - A Vodafone globális szintű EVO programjának részeként az első országban történő megvalósítási projektje</a:t>
            </a:r>
          </a:p>
          <a:p>
            <a:pPr marL="630238" indent="-630238">
              <a:lnSpc>
                <a:spcPct val="100000"/>
              </a:lnSpc>
              <a:spcBef>
                <a:spcPts val="0"/>
              </a:spcBef>
            </a:pPr>
            <a:r>
              <a:rPr lang="hu-HU" sz="20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2009. Mahler Gusztáv </a:t>
            </a:r>
            <a:r>
              <a:rPr lang="hu-HU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Igazgató; Magyar Telekom -  Optika projekt, a Magyar Telekom szélessávú internet fejlesztési programja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FA74E1A-FBF1-1AC7-A21B-53FA9CEE2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B061-0C4B-43F5-9962-1648E8C6FA35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0087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76635B-0741-2322-3D80-CD275B648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709" y="474105"/>
            <a:ext cx="8033742" cy="1325563"/>
          </a:xfrm>
        </p:spPr>
        <p:txBody>
          <a:bodyPr/>
          <a:lstStyle/>
          <a:p>
            <a:r>
              <a:rPr lang="hu-HU" sz="3600"/>
              <a:t>Konferencia innováció: </a:t>
            </a:r>
            <a:br>
              <a:rPr lang="hu-HU" sz="3600"/>
            </a:br>
            <a:r>
              <a:rPr lang="hu-HU" sz="3600"/>
              <a:t>Kérdőív a hazai PM helyzetről 2008-tól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EA6F95A-E58D-53A2-3FA0-D380FCF6E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09" y="1991735"/>
            <a:ext cx="10515600" cy="45997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3200" b="1"/>
              <a:t>Török L. Gábor – Prónay Gábor</a:t>
            </a:r>
          </a:p>
          <a:p>
            <a:pPr lvl="1"/>
            <a:r>
              <a:rPr lang="hu-HU" sz="2800" b="1"/>
              <a:t>Állandó kérdésblokkok:</a:t>
            </a:r>
          </a:p>
          <a:p>
            <a:pPr lvl="2"/>
            <a:r>
              <a:rPr lang="hu-HU" sz="2800" b="1"/>
              <a:t>• a válaszadók összetétele </a:t>
            </a:r>
          </a:p>
          <a:p>
            <a:pPr lvl="2"/>
            <a:r>
              <a:rPr lang="hu-HU" sz="2800" b="1"/>
              <a:t>• üzleti kilátások az adott évre</a:t>
            </a:r>
          </a:p>
          <a:p>
            <a:pPr lvl="1"/>
            <a:r>
              <a:rPr lang="hu-HU" sz="2800" b="1"/>
              <a:t>Változó kérdésblokk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hu-HU" sz="2800" b="1"/>
              <a:t>Egy aktuális témáról a helyzet és vélemény felmérés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hu-HU" sz="2800" b="1"/>
              <a:t>A téma sokszor általánosabb keretbe helyezése – szociológus szemmel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80DCB63-D92A-164F-414D-709A64AA4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B061-0C4B-43F5-9962-1648E8C6FA35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6459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F5AEF92A-21C1-79B1-373C-D7DC86A41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56" y="914400"/>
            <a:ext cx="11694887" cy="5850106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A26AAEAD-12AD-10EC-9C6C-67A17B113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709" y="291542"/>
            <a:ext cx="6670638" cy="1325563"/>
          </a:xfrm>
        </p:spPr>
        <p:txBody>
          <a:bodyPr/>
          <a:lstStyle/>
          <a:p>
            <a:r>
              <a:rPr lang="hu-HU" sz="3600"/>
              <a:t>PM kilátások megítélése</a:t>
            </a:r>
            <a:br>
              <a:rPr lang="hu-HU" sz="3600"/>
            </a:br>
            <a:r>
              <a:rPr lang="hu-HU" sz="3200"/>
              <a:t>2009-2022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C8A8718-F2B0-00B6-B7C9-5D32E34D4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0621DB0-4509-F271-A8E2-9D1EA5434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B061-0C4B-43F5-9962-1648E8C6FA35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88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5A66D28-6450-1E18-F6CF-4D29ED3A0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0CF6C45-2422-75A5-AB41-DD0B6EA92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B061-0C4B-43F5-9962-1648E8C6FA35}" type="slidenum">
              <a:rPr lang="hu-HU" smtClean="0"/>
              <a:t>2</a:t>
            </a:fld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E1EB95B-CD86-3EE5-DF33-D6215BB62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462" y="1644681"/>
            <a:ext cx="3601705" cy="490112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66B56A6-DFB6-A550-EF75-9EAAEB6B6B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594" y="1608544"/>
            <a:ext cx="3307614" cy="4937262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9657D14F-DAB6-17A5-7776-3555FEA5FD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0580" y="211934"/>
            <a:ext cx="6840220" cy="111633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711E5758-3F1E-031D-0D72-D37613038455}"/>
              </a:ext>
            </a:extLst>
          </p:cNvPr>
          <p:cNvSpPr txBox="1"/>
          <p:nvPr/>
        </p:nvSpPr>
        <p:spPr>
          <a:xfrm>
            <a:off x="9541322" y="4095243"/>
            <a:ext cx="25224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i="0">
                <a:solidFill>
                  <a:srgbClr val="202124"/>
                </a:solidFill>
                <a:effectLst/>
                <a:latin typeface="Google Sans"/>
              </a:rPr>
              <a:t>HTE - 1949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i="0">
                <a:solidFill>
                  <a:srgbClr val="202124"/>
                </a:solidFill>
                <a:effectLst/>
                <a:latin typeface="Google Sans"/>
              </a:rPr>
              <a:t>Hírközlési és Informatikai Tudományos Egyesület - 1999</a:t>
            </a:r>
            <a:endParaRPr lang="hu-HU" sz="2000" b="1"/>
          </a:p>
        </p:txBody>
      </p:sp>
    </p:spTree>
    <p:extLst>
      <p:ext uri="{BB962C8B-B14F-4D97-AF65-F5344CB8AC3E}">
        <p14:creationId xmlns:p14="http://schemas.microsoft.com/office/powerpoint/2010/main" val="545317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2334A9D-ECB3-48AA-F416-812B98E6A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/>
              <a:t>A felmérés kiemelt témái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A494802-6BA9-6468-EEB2-77985BE6A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B061-0C4B-43F5-9962-1648E8C6FA35}" type="slidenum">
              <a:rPr lang="hu-HU" smtClean="0"/>
              <a:t>20</a:t>
            </a:fld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51A50D5-D55D-009A-E4C0-F808CC6B1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33" y="1500758"/>
            <a:ext cx="9306846" cy="508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06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FB5E2DFB-1460-EC5B-B492-661B9AE0C0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600"/>
              <a:t>A PM kultúra (hitek és értékek) és a PM közösség</a:t>
            </a:r>
            <a:endParaRPr lang="en-US" altLang="hu-HU" sz="360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5B38FD5-492E-D791-A91C-D3E2AF863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" name="Dia számának helye 3">
            <a:extLst>
              <a:ext uri="{FF2B5EF4-FFF2-40B4-BE49-F238E27FC236}">
                <a16:creationId xmlns:a16="http://schemas.microsoft.com/office/drawing/2014/main" id="{88864D2E-878A-D801-826F-BE3149A5D98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1353800" y="6477000"/>
            <a:ext cx="838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94912EFF-E5B2-4F21-833F-AEE9B7E3D4BC}" type="slidenum">
              <a:rPr lang="en-US" altLang="hu-HU" smtClean="0"/>
              <a:pPr/>
              <a:t>21</a:t>
            </a:fld>
            <a:endParaRPr lang="en-US" altLang="hu-HU"/>
          </a:p>
        </p:txBody>
      </p:sp>
      <p:sp>
        <p:nvSpPr>
          <p:cNvPr id="178179" name="Oval 3">
            <a:extLst>
              <a:ext uri="{FF2B5EF4-FFF2-40B4-BE49-F238E27FC236}">
                <a16:creationId xmlns:a16="http://schemas.microsoft.com/office/drawing/2014/main" id="{EF56C4D5-2C67-160E-1542-36247FBB5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1" y="2438400"/>
            <a:ext cx="6246813" cy="3475038"/>
          </a:xfrm>
          <a:prstGeom prst="ellipse">
            <a:avLst/>
          </a:prstGeom>
          <a:noFill/>
          <a:ln w="50800">
            <a:solidFill>
              <a:srgbClr val="F57B4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8180" name="Rectangle 4">
            <a:extLst>
              <a:ext uri="{FF2B5EF4-FFF2-40B4-BE49-F238E27FC236}">
                <a16:creationId xmlns:a16="http://schemas.microsoft.com/office/drawing/2014/main" id="{C343CB63-F71A-C1BF-BCB7-43FEC91A7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75" y="6257925"/>
            <a:ext cx="18859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8181" name="Rectangle 5">
            <a:extLst>
              <a:ext uri="{FF2B5EF4-FFF2-40B4-BE49-F238E27FC236}">
                <a16:creationId xmlns:a16="http://schemas.microsoft.com/office/drawing/2014/main" id="{75451195-AD89-5794-427A-8A79AEE61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675" y="6257925"/>
            <a:ext cx="29146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8182" name="Rectangle 6">
            <a:extLst>
              <a:ext uri="{FF2B5EF4-FFF2-40B4-BE49-F238E27FC236}">
                <a16:creationId xmlns:a16="http://schemas.microsoft.com/office/drawing/2014/main" id="{9056F540-4BBC-8C89-7096-C2DF6D9C0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75" y="6257925"/>
            <a:ext cx="18859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8183" name="Rectangle 7">
            <a:extLst>
              <a:ext uri="{FF2B5EF4-FFF2-40B4-BE49-F238E27FC236}">
                <a16:creationId xmlns:a16="http://schemas.microsoft.com/office/drawing/2014/main" id="{B6C8BCE0-AE23-4DBD-28BF-50BC748C1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675" y="6257925"/>
            <a:ext cx="29146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8184" name="Rectangle 8">
            <a:extLst>
              <a:ext uri="{FF2B5EF4-FFF2-40B4-BE49-F238E27FC236}">
                <a16:creationId xmlns:a16="http://schemas.microsoft.com/office/drawing/2014/main" id="{C3C5436A-139E-4C08-235E-60E1A493F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75" y="6257925"/>
            <a:ext cx="18859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8185" name="Rectangle 9">
            <a:extLst>
              <a:ext uri="{FF2B5EF4-FFF2-40B4-BE49-F238E27FC236}">
                <a16:creationId xmlns:a16="http://schemas.microsoft.com/office/drawing/2014/main" id="{49BC3237-00CE-4083-AE08-7BBDE5641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867400"/>
            <a:ext cx="29146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pSp>
        <p:nvGrpSpPr>
          <p:cNvPr id="178186" name="Group 10">
            <a:extLst>
              <a:ext uri="{FF2B5EF4-FFF2-40B4-BE49-F238E27FC236}">
                <a16:creationId xmlns:a16="http://schemas.microsoft.com/office/drawing/2014/main" id="{7BA6521C-1EC6-19AD-67B5-B719DFFF6681}"/>
              </a:ext>
            </a:extLst>
          </p:cNvPr>
          <p:cNvGrpSpPr>
            <a:grpSpLocks/>
          </p:cNvGrpSpPr>
          <p:nvPr/>
        </p:nvGrpSpPr>
        <p:grpSpPr bwMode="auto">
          <a:xfrm>
            <a:off x="5181601" y="1981201"/>
            <a:ext cx="1897063" cy="836613"/>
            <a:chOff x="2290" y="1252"/>
            <a:chExt cx="1195" cy="527"/>
          </a:xfrm>
        </p:grpSpPr>
        <p:sp>
          <p:nvSpPr>
            <p:cNvPr id="178187" name="AutoShape 11">
              <a:extLst>
                <a:ext uri="{FF2B5EF4-FFF2-40B4-BE49-F238E27FC236}">
                  <a16:creationId xmlns:a16="http://schemas.microsoft.com/office/drawing/2014/main" id="{98C6EB6D-66CC-FEE2-22CF-B573B4A33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1252"/>
              <a:ext cx="1195" cy="527"/>
            </a:xfrm>
            <a:prstGeom prst="roundRect">
              <a:avLst>
                <a:gd name="adj" fmla="val 12495"/>
              </a:avLst>
            </a:prstGeom>
            <a:solidFill>
              <a:srgbClr val="8CF4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folHlink"/>
              </a:outerShdw>
            </a:effec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78188" name="Rectangle 12">
              <a:extLst>
                <a:ext uri="{FF2B5EF4-FFF2-40B4-BE49-F238E27FC236}">
                  <a16:creationId xmlns:a16="http://schemas.microsoft.com/office/drawing/2014/main" id="{374A7C49-2627-CFB7-32A0-604C4D703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7" y="1340"/>
              <a:ext cx="1161" cy="365"/>
            </a:xfrm>
            <a:prstGeom prst="rect">
              <a:avLst/>
            </a:prstGeom>
            <a:solidFill>
              <a:srgbClr val="8CF4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hu-HU" altLang="hu-HU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Elkötelezettség a</a:t>
              </a:r>
              <a:endParaRPr lang="en-US" altLang="hu-HU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  <a:p>
              <a:pPr algn="ctr" eaLnBrk="0" hangingPunct="0"/>
              <a:r>
                <a:rPr lang="hu-HU" altLang="hu-HU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PM szakma/</a:t>
              </a:r>
              <a:endParaRPr lang="en-US" altLang="hu-HU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  <a:p>
              <a:pPr algn="ctr" eaLnBrk="0" hangingPunct="0"/>
              <a:r>
                <a:rPr lang="hu-HU" altLang="hu-HU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Szakmaiság iránt</a:t>
              </a:r>
              <a:endParaRPr lang="en-US" altLang="hu-HU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78189" name="Group 13">
            <a:extLst>
              <a:ext uri="{FF2B5EF4-FFF2-40B4-BE49-F238E27FC236}">
                <a16:creationId xmlns:a16="http://schemas.microsoft.com/office/drawing/2014/main" id="{C4BFEAD2-284C-64E4-59E3-E8425448706C}"/>
              </a:ext>
            </a:extLst>
          </p:cNvPr>
          <p:cNvGrpSpPr>
            <a:grpSpLocks/>
          </p:cNvGrpSpPr>
          <p:nvPr/>
        </p:nvGrpSpPr>
        <p:grpSpPr bwMode="auto">
          <a:xfrm>
            <a:off x="8686801" y="3581400"/>
            <a:ext cx="1762125" cy="762000"/>
            <a:chOff x="4574" y="2500"/>
            <a:chExt cx="1110" cy="480"/>
          </a:xfrm>
        </p:grpSpPr>
        <p:sp>
          <p:nvSpPr>
            <p:cNvPr id="178190" name="AutoShape 14">
              <a:extLst>
                <a:ext uri="{FF2B5EF4-FFF2-40B4-BE49-F238E27FC236}">
                  <a16:creationId xmlns:a16="http://schemas.microsoft.com/office/drawing/2014/main" id="{9DF14B79-29A8-269E-231F-96E4C780D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2500"/>
              <a:ext cx="1110" cy="480"/>
            </a:xfrm>
            <a:prstGeom prst="roundRect">
              <a:avLst>
                <a:gd name="adj" fmla="val 12495"/>
              </a:avLst>
            </a:prstGeom>
            <a:solidFill>
              <a:srgbClr val="8CF4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folHlink"/>
              </a:outerShdw>
            </a:effec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78191" name="Rectangle 15">
              <a:extLst>
                <a:ext uri="{FF2B5EF4-FFF2-40B4-BE49-F238E27FC236}">
                  <a16:creationId xmlns:a16="http://schemas.microsoft.com/office/drawing/2014/main" id="{20DE5229-1783-33AC-2E69-485D5B823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1" y="2581"/>
              <a:ext cx="1078" cy="332"/>
            </a:xfrm>
            <a:prstGeom prst="rect">
              <a:avLst/>
            </a:prstGeom>
            <a:solidFill>
              <a:srgbClr val="8CF4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hu-HU" altLang="hu-HU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Közösségi tudat</a:t>
              </a:r>
              <a:endParaRPr lang="en-US" altLang="hu-HU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  <a:p>
              <a:pPr algn="ctr" eaLnBrk="0" hangingPunct="0"/>
              <a:r>
                <a:rPr lang="hu-HU" altLang="hu-HU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a PM-ek között</a:t>
              </a:r>
              <a:endParaRPr lang="en-US" altLang="hu-HU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78192" name="Group 16">
            <a:extLst>
              <a:ext uri="{FF2B5EF4-FFF2-40B4-BE49-F238E27FC236}">
                <a16:creationId xmlns:a16="http://schemas.microsoft.com/office/drawing/2014/main" id="{4525878E-FED0-87C3-30DC-BFA4EA345398}"/>
              </a:ext>
            </a:extLst>
          </p:cNvPr>
          <p:cNvGrpSpPr>
            <a:grpSpLocks/>
          </p:cNvGrpSpPr>
          <p:nvPr/>
        </p:nvGrpSpPr>
        <p:grpSpPr bwMode="auto">
          <a:xfrm>
            <a:off x="8229600" y="2438401"/>
            <a:ext cx="1924050" cy="760413"/>
            <a:chOff x="4010" y="1576"/>
            <a:chExt cx="1212" cy="479"/>
          </a:xfrm>
        </p:grpSpPr>
        <p:sp>
          <p:nvSpPr>
            <p:cNvPr id="178193" name="AutoShape 17">
              <a:extLst>
                <a:ext uri="{FF2B5EF4-FFF2-40B4-BE49-F238E27FC236}">
                  <a16:creationId xmlns:a16="http://schemas.microsoft.com/office/drawing/2014/main" id="{A6B55E08-C7CE-8B58-F06F-CC9153865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0" y="1576"/>
              <a:ext cx="1212" cy="479"/>
            </a:xfrm>
            <a:prstGeom prst="roundRect">
              <a:avLst>
                <a:gd name="adj" fmla="val 12495"/>
              </a:avLst>
            </a:prstGeom>
            <a:solidFill>
              <a:srgbClr val="8CF4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folHlink"/>
              </a:outerShdw>
            </a:effec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78194" name="Rectangle 18">
              <a:extLst>
                <a:ext uri="{FF2B5EF4-FFF2-40B4-BE49-F238E27FC236}">
                  <a16:creationId xmlns:a16="http://schemas.microsoft.com/office/drawing/2014/main" id="{A3EDEB19-0498-0DB5-CB71-11FEDA46F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1" y="1656"/>
              <a:ext cx="1176" cy="332"/>
            </a:xfrm>
            <a:prstGeom prst="rect">
              <a:avLst/>
            </a:prstGeom>
            <a:solidFill>
              <a:srgbClr val="8CF4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hu-HU" altLang="hu-HU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PM közösségek</a:t>
              </a:r>
              <a:endParaRPr lang="en-US" altLang="hu-HU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  <a:p>
              <a:pPr algn="ctr" eaLnBrk="0" hangingPunct="0"/>
              <a:r>
                <a:rPr lang="hu-HU" altLang="hu-HU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formálódása</a:t>
              </a:r>
              <a:endParaRPr lang="en-US" altLang="hu-HU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78195" name="Group 19">
            <a:extLst>
              <a:ext uri="{FF2B5EF4-FFF2-40B4-BE49-F238E27FC236}">
                <a16:creationId xmlns:a16="http://schemas.microsoft.com/office/drawing/2014/main" id="{C20A40B5-59BA-2FE5-AEDD-E019160D221D}"/>
              </a:ext>
            </a:extLst>
          </p:cNvPr>
          <p:cNvGrpSpPr>
            <a:grpSpLocks/>
          </p:cNvGrpSpPr>
          <p:nvPr/>
        </p:nvGrpSpPr>
        <p:grpSpPr bwMode="auto">
          <a:xfrm>
            <a:off x="1752601" y="3200400"/>
            <a:ext cx="1762125" cy="827088"/>
            <a:chOff x="76" y="2417"/>
            <a:chExt cx="1110" cy="521"/>
          </a:xfrm>
        </p:grpSpPr>
        <p:sp>
          <p:nvSpPr>
            <p:cNvPr id="178196" name="AutoShape 20">
              <a:extLst>
                <a:ext uri="{FF2B5EF4-FFF2-40B4-BE49-F238E27FC236}">
                  <a16:creationId xmlns:a16="http://schemas.microsoft.com/office/drawing/2014/main" id="{22FCE80A-1006-7146-5A08-3C486FF65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" y="2417"/>
              <a:ext cx="1110" cy="521"/>
            </a:xfrm>
            <a:prstGeom prst="roundRect">
              <a:avLst>
                <a:gd name="adj" fmla="val 12495"/>
              </a:avLst>
            </a:prstGeom>
            <a:solidFill>
              <a:srgbClr val="8CF4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78197" name="Rectangle 21">
              <a:extLst>
                <a:ext uri="{FF2B5EF4-FFF2-40B4-BE49-F238E27FC236}">
                  <a16:creationId xmlns:a16="http://schemas.microsoft.com/office/drawing/2014/main" id="{37842021-A0CB-AA44-9BFC-70310349D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" y="2504"/>
              <a:ext cx="1077" cy="360"/>
            </a:xfrm>
            <a:prstGeom prst="rect">
              <a:avLst/>
            </a:prstGeom>
            <a:solidFill>
              <a:srgbClr val="8CF4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endParaRPr lang="en-US" altLang="hu-HU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  <a:p>
              <a:pPr algn="ctr" eaLnBrk="0" hangingPunct="0"/>
              <a:r>
                <a:rPr lang="hu-HU" altLang="hu-HU">
                  <a:solidFill>
                    <a:schemeClr val="tx2"/>
                  </a:solidFill>
                  <a:latin typeface="Times New Roman" panose="02020603050405020304" pitchFamily="18" charset="0"/>
                </a:rPr>
                <a:t>((PM training))</a:t>
              </a:r>
              <a:endParaRPr lang="en-US" altLang="hu-HU">
                <a:solidFill>
                  <a:schemeClr val="tx2"/>
                </a:solidFill>
                <a:latin typeface="Times New Roman" panose="02020603050405020304" pitchFamily="18" charset="0"/>
              </a:endParaRPr>
            </a:p>
            <a:p>
              <a:pPr algn="ctr" eaLnBrk="0" hangingPunct="0"/>
              <a:r>
                <a:rPr lang="hu-HU" altLang="hu-HU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PM gyakorlat</a:t>
              </a:r>
              <a:endParaRPr lang="en-US" altLang="hu-HU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  <a:p>
              <a:pPr algn="ctr" eaLnBrk="0" hangingPunct="0"/>
              <a:endParaRPr lang="en-US" altLang="hu-HU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78198" name="Group 22">
            <a:extLst>
              <a:ext uri="{FF2B5EF4-FFF2-40B4-BE49-F238E27FC236}">
                <a16:creationId xmlns:a16="http://schemas.microsoft.com/office/drawing/2014/main" id="{5D6D2588-A960-670A-8D09-6171B16EFFEC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4953001"/>
            <a:ext cx="2147888" cy="822325"/>
            <a:chOff x="340" y="3364"/>
            <a:chExt cx="1353" cy="518"/>
          </a:xfrm>
        </p:grpSpPr>
        <p:sp>
          <p:nvSpPr>
            <p:cNvPr id="178199" name="AutoShape 23">
              <a:extLst>
                <a:ext uri="{FF2B5EF4-FFF2-40B4-BE49-F238E27FC236}">
                  <a16:creationId xmlns:a16="http://schemas.microsoft.com/office/drawing/2014/main" id="{D7086BE2-2E45-CD06-E49D-8F4181DA5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3364"/>
              <a:ext cx="1353" cy="518"/>
            </a:xfrm>
            <a:prstGeom prst="roundRect">
              <a:avLst>
                <a:gd name="adj" fmla="val 12495"/>
              </a:avLst>
            </a:prstGeom>
            <a:solidFill>
              <a:srgbClr val="8CF4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folHlink"/>
              </a:outerShdw>
            </a:effec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78200" name="Rectangle 24">
              <a:extLst>
                <a:ext uri="{FF2B5EF4-FFF2-40B4-BE49-F238E27FC236}">
                  <a16:creationId xmlns:a16="http://schemas.microsoft.com/office/drawing/2014/main" id="{8609511A-54D8-AAA5-6BE0-B2F172977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" y="3451"/>
              <a:ext cx="1311" cy="358"/>
            </a:xfrm>
            <a:prstGeom prst="rect">
              <a:avLst/>
            </a:prstGeom>
            <a:solidFill>
              <a:srgbClr val="8CF4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hu-HU" altLang="hu-HU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Formálódó</a:t>
              </a:r>
              <a:endParaRPr lang="en-US" altLang="hu-HU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  <a:p>
              <a:pPr algn="ctr" eaLnBrk="0" hangingPunct="0"/>
              <a:r>
                <a:rPr lang="hu-HU" altLang="hu-HU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és erősödő</a:t>
              </a:r>
              <a:endParaRPr lang="en-US" altLang="hu-HU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  <a:p>
              <a:pPr algn="ctr" eaLnBrk="0" hangingPunct="0"/>
              <a:r>
                <a:rPr lang="hu-HU" altLang="hu-HU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PM értékek</a:t>
              </a:r>
              <a:endParaRPr lang="en-US" altLang="hu-HU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78201" name="Group 25">
            <a:extLst>
              <a:ext uri="{FF2B5EF4-FFF2-40B4-BE49-F238E27FC236}">
                <a16:creationId xmlns:a16="http://schemas.microsoft.com/office/drawing/2014/main" id="{A187BB3C-7108-DBC2-0B60-EBEB16E15539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4953000"/>
            <a:ext cx="2514600" cy="1219200"/>
            <a:chOff x="3994" y="3412"/>
            <a:chExt cx="1263" cy="524"/>
          </a:xfrm>
        </p:grpSpPr>
        <p:sp>
          <p:nvSpPr>
            <p:cNvPr id="178202" name="AutoShape 26">
              <a:extLst>
                <a:ext uri="{FF2B5EF4-FFF2-40B4-BE49-F238E27FC236}">
                  <a16:creationId xmlns:a16="http://schemas.microsoft.com/office/drawing/2014/main" id="{CE35C610-ECEC-43DB-85AD-7AEB99224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4" y="3412"/>
              <a:ext cx="1263" cy="524"/>
            </a:xfrm>
            <a:prstGeom prst="roundRect">
              <a:avLst>
                <a:gd name="adj" fmla="val 12495"/>
              </a:avLst>
            </a:prstGeom>
            <a:solidFill>
              <a:srgbClr val="8CF4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folHlink"/>
              </a:outerShdw>
            </a:effec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78203" name="Rectangle 27">
              <a:extLst>
                <a:ext uri="{FF2B5EF4-FFF2-40B4-BE49-F238E27FC236}">
                  <a16:creationId xmlns:a16="http://schemas.microsoft.com/office/drawing/2014/main" id="{DC3D3FFA-D379-5C97-1985-B3D402943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" y="3500"/>
              <a:ext cx="1225" cy="362"/>
            </a:xfrm>
            <a:prstGeom prst="rect">
              <a:avLst/>
            </a:prstGeom>
            <a:solidFill>
              <a:srgbClr val="8CF4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hu-HU" altLang="hu-HU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Viselkedés, eredmények</a:t>
              </a:r>
              <a:endParaRPr lang="en-US" altLang="hu-HU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  <a:p>
              <a:pPr algn="ctr" eaLnBrk="0" hangingPunct="0"/>
              <a:r>
                <a:rPr lang="hu-HU" altLang="hu-HU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elismerése más </a:t>
              </a:r>
            </a:p>
            <a:p>
              <a:pPr algn="ctr" eaLnBrk="0" hangingPunct="0"/>
              <a:r>
                <a:rPr lang="hu-HU" altLang="hu-HU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PM-k által</a:t>
              </a:r>
              <a:endParaRPr lang="en-US" altLang="hu-HU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78204" name="Group 28">
            <a:extLst>
              <a:ext uri="{FF2B5EF4-FFF2-40B4-BE49-F238E27FC236}">
                <a16:creationId xmlns:a16="http://schemas.microsoft.com/office/drawing/2014/main" id="{B0CE1957-2891-1BEA-3B98-C52FF1A8CD0F}"/>
              </a:ext>
            </a:extLst>
          </p:cNvPr>
          <p:cNvGrpSpPr>
            <a:grpSpLocks/>
          </p:cNvGrpSpPr>
          <p:nvPr/>
        </p:nvGrpSpPr>
        <p:grpSpPr bwMode="auto">
          <a:xfrm>
            <a:off x="5121276" y="5791201"/>
            <a:ext cx="2117725" cy="885825"/>
            <a:chOff x="2266" y="3700"/>
            <a:chExt cx="1263" cy="506"/>
          </a:xfrm>
        </p:grpSpPr>
        <p:sp>
          <p:nvSpPr>
            <p:cNvPr id="178205" name="AutoShape 29">
              <a:extLst>
                <a:ext uri="{FF2B5EF4-FFF2-40B4-BE49-F238E27FC236}">
                  <a16:creationId xmlns:a16="http://schemas.microsoft.com/office/drawing/2014/main" id="{275F558C-04D3-EA1B-C17D-6A0A305F7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" y="3700"/>
              <a:ext cx="1263" cy="506"/>
            </a:xfrm>
            <a:prstGeom prst="roundRect">
              <a:avLst>
                <a:gd name="adj" fmla="val 12495"/>
              </a:avLst>
            </a:prstGeom>
            <a:solidFill>
              <a:srgbClr val="8CF4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folHlink"/>
              </a:outerShdw>
            </a:effec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78206" name="Rectangle 30">
              <a:extLst>
                <a:ext uri="{FF2B5EF4-FFF2-40B4-BE49-F238E27FC236}">
                  <a16:creationId xmlns:a16="http://schemas.microsoft.com/office/drawing/2014/main" id="{28AE7214-93B4-A682-E76A-4E57B2A52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" y="3785"/>
              <a:ext cx="1225" cy="350"/>
            </a:xfrm>
            <a:prstGeom prst="rect">
              <a:avLst/>
            </a:prstGeom>
            <a:solidFill>
              <a:srgbClr val="8CF4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hu-HU" altLang="hu-HU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Értékek/hitek</a:t>
              </a:r>
              <a:endParaRPr lang="en-US" altLang="hu-HU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  <a:p>
              <a:pPr algn="ctr" eaLnBrk="0" hangingPunct="0"/>
              <a:r>
                <a:rPr lang="hu-HU" altLang="hu-HU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megjelenése a</a:t>
              </a:r>
              <a:endParaRPr lang="en-US" altLang="hu-HU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  <a:p>
              <a:pPr algn="ctr" eaLnBrk="0" hangingPunct="0"/>
              <a:r>
                <a:rPr lang="hu-HU" altLang="hu-HU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PM tevékenységben</a:t>
              </a:r>
              <a:endParaRPr lang="en-US" altLang="hu-HU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78207" name="Arc 31">
            <a:extLst>
              <a:ext uri="{FF2B5EF4-FFF2-40B4-BE49-F238E27FC236}">
                <a16:creationId xmlns:a16="http://schemas.microsoft.com/office/drawing/2014/main" id="{FBF56811-C594-09CA-2316-3183FB871525}"/>
              </a:ext>
            </a:extLst>
          </p:cNvPr>
          <p:cNvSpPr>
            <a:spLocks/>
          </p:cNvSpPr>
          <p:nvPr/>
        </p:nvSpPr>
        <p:spPr bwMode="auto">
          <a:xfrm flipH="1">
            <a:off x="3429000" y="2438400"/>
            <a:ext cx="1752600" cy="762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8208" name="Text Box 32">
            <a:extLst>
              <a:ext uri="{FF2B5EF4-FFF2-40B4-BE49-F238E27FC236}">
                <a16:creationId xmlns:a16="http://schemas.microsoft.com/office/drawing/2014/main" id="{C215337E-6EAE-13EC-C551-C29F480C2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895600"/>
            <a:ext cx="279523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hu-HU" altLang="hu-HU" sz="2000" b="1">
                <a:solidFill>
                  <a:srgbClr val="CC3300"/>
                </a:solidFill>
              </a:rPr>
              <a:t>A magasabb szakmaiság jobb PM gyakorlathoz vezet, és ez újraindítja a kört mind új tagokbelépésével, mind a régi tagok számára </a:t>
            </a:r>
            <a:endParaRPr lang="en-US" altLang="hu-HU" sz="2000" b="1">
              <a:solidFill>
                <a:srgbClr val="CC3300"/>
              </a:solidFill>
            </a:endParaRPr>
          </a:p>
        </p:txBody>
      </p:sp>
      <p:sp>
        <p:nvSpPr>
          <p:cNvPr id="178209" name="Text Box 33">
            <a:extLst>
              <a:ext uri="{FF2B5EF4-FFF2-40B4-BE49-F238E27FC236}">
                <a16:creationId xmlns:a16="http://schemas.microsoft.com/office/drawing/2014/main" id="{78962C9F-C459-884E-7D6D-CB928C8E2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400801"/>
            <a:ext cx="16546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1400" b="1"/>
              <a:t>Forrás: PM Journal</a:t>
            </a:r>
            <a:endParaRPr lang="en-US" altLang="hu-HU" sz="1400" b="1"/>
          </a:p>
        </p:txBody>
      </p:sp>
    </p:spTree>
    <p:extLst>
      <p:ext uri="{BB962C8B-B14F-4D97-AF65-F5344CB8AC3E}">
        <p14:creationId xmlns:p14="http://schemas.microsoft.com/office/powerpoint/2010/main" val="4261226083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06FDB63-41AE-AB5E-70CF-895EBD832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995" y="377500"/>
            <a:ext cx="4731102" cy="1325563"/>
          </a:xfrm>
        </p:spPr>
        <p:txBody>
          <a:bodyPr/>
          <a:lstStyle/>
          <a:p>
            <a:r>
              <a:rPr lang="hu-HU" sz="3600"/>
              <a:t>Projektmenedzsment idővonalunk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04DDEB5-12A5-1CA7-C6FE-F13966A31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B061-0C4B-43F5-9962-1648E8C6FA35}" type="slidenum">
              <a:rPr lang="hu-HU" smtClean="0"/>
              <a:t>22</a:t>
            </a:fld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018B1D6B-7006-EF6C-C0EE-2FC8A3B6E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10" y="1997716"/>
            <a:ext cx="11711380" cy="4584227"/>
          </a:xfrm>
          <a:prstGeom prst="rect">
            <a:avLst/>
          </a:prstGeom>
        </p:spPr>
      </p:pic>
      <p:sp>
        <p:nvSpPr>
          <p:cNvPr id="11" name="Könnycsepp 10">
            <a:extLst>
              <a:ext uri="{FF2B5EF4-FFF2-40B4-BE49-F238E27FC236}">
                <a16:creationId xmlns:a16="http://schemas.microsoft.com/office/drawing/2014/main" id="{C50BED5B-925E-A78C-B7DC-86535C277DA7}"/>
              </a:ext>
            </a:extLst>
          </p:cNvPr>
          <p:cNvSpPr/>
          <p:nvPr/>
        </p:nvSpPr>
        <p:spPr>
          <a:xfrm rot="-13800000">
            <a:off x="5521050" y="98324"/>
            <a:ext cx="1271477" cy="1201369"/>
          </a:xfrm>
          <a:prstGeom prst="teardrop">
            <a:avLst>
              <a:gd name="adj" fmla="val 165517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00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DC486818-B0EA-178C-6723-E2C51047C6CA}"/>
              </a:ext>
            </a:extLst>
          </p:cNvPr>
          <p:cNvSpPr txBox="1"/>
          <p:nvPr/>
        </p:nvSpPr>
        <p:spPr>
          <a:xfrm>
            <a:off x="5703079" y="245771"/>
            <a:ext cx="1238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18th IPMA World Congress Bp-</a:t>
            </a:r>
            <a:r>
              <a:rPr lang="en-US" sz="1600" b="1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endParaRPr lang="hu-HU" sz="16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Könnycsepp 12">
            <a:extLst>
              <a:ext uri="{FF2B5EF4-FFF2-40B4-BE49-F238E27FC236}">
                <a16:creationId xmlns:a16="http://schemas.microsoft.com/office/drawing/2014/main" id="{97A6B447-9498-0E16-7458-3AC330D5BD8D}"/>
              </a:ext>
            </a:extLst>
          </p:cNvPr>
          <p:cNvSpPr/>
          <p:nvPr/>
        </p:nvSpPr>
        <p:spPr>
          <a:xfrm rot="-10500000">
            <a:off x="7582346" y="764053"/>
            <a:ext cx="1364062" cy="1006767"/>
          </a:xfrm>
          <a:prstGeom prst="teardrop">
            <a:avLst>
              <a:gd name="adj" fmla="val 165517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00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DBEAED40-353F-71D2-B377-7F1E1047F030}"/>
              </a:ext>
            </a:extLst>
          </p:cNvPr>
          <p:cNvSpPr txBox="1"/>
          <p:nvPr/>
        </p:nvSpPr>
        <p:spPr>
          <a:xfrm>
            <a:off x="7581907" y="952276"/>
            <a:ext cx="1446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PMI Global</a:t>
            </a:r>
            <a:r>
              <a:rPr lang="en-US" sz="1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Congress Bp-</a:t>
            </a:r>
            <a:r>
              <a:rPr lang="en-US" sz="1600" b="1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endParaRPr lang="hu-HU" sz="16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371B272D-4CB4-07D3-2748-AE8234FE905B}"/>
              </a:ext>
            </a:extLst>
          </p:cNvPr>
          <p:cNvSpPr/>
          <p:nvPr/>
        </p:nvSpPr>
        <p:spPr>
          <a:xfrm>
            <a:off x="4520484" y="2576143"/>
            <a:ext cx="540913" cy="249335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9918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5634FC7-10C0-CE7A-6C79-C63DC9798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709" y="347862"/>
            <a:ext cx="7399346" cy="1325563"/>
          </a:xfrm>
        </p:spPr>
        <p:txBody>
          <a:bodyPr/>
          <a:lstStyle/>
          <a:p>
            <a:r>
              <a:rPr lang="hu-HU" sz="4000"/>
              <a:t>Két, az eseményeket alakító megegyezés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14BCDFF-9CE7-9E1D-AA56-22212B024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452" y="1673425"/>
            <a:ext cx="11533096" cy="518457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u-HU" sz="240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2004</a:t>
            </a:r>
            <a:r>
              <a:rPr lang="hu-HU" sz="2400">
                <a:latin typeface="Arial" panose="020B0604020202020204" pitchFamily="34" charset="0"/>
                <a:cs typeface="Arial" panose="020B0604020202020204" pitchFamily="34" charset="0"/>
              </a:rPr>
              <a:t> - HTE/TIPIK, PMSZ, PMI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>
                <a:latin typeface="Arial" panose="020B0604020202020204" pitchFamily="34" charset="0"/>
                <a:cs typeface="Arial" panose="020B0604020202020204" pitchFamily="34" charset="0"/>
              </a:rPr>
              <a:t>Egy közös klub délután a kettő párhuzamos helyett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>
                <a:latin typeface="Arial" panose="020B0604020202020204" pitchFamily="34" charset="0"/>
                <a:cs typeface="Arial" panose="020B0604020202020204" pitchFamily="34" charset="0"/>
              </a:rPr>
              <a:t>Rendezvények összehangolása, támogatása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>
                <a:latin typeface="Arial" panose="020B0604020202020204" pitchFamily="34" charset="0"/>
                <a:cs typeface="Arial" panose="020B0604020202020204" pitchFamily="34" charset="0"/>
              </a:rPr>
              <a:t>Háttér: átfedés a PMSZ és PMI elnökségekben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PMI: Szalay Imre, </a:t>
            </a:r>
            <a:r>
              <a:rPr lang="hu-HU" sz="16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Czibók</a:t>
            </a:r>
            <a:r>
              <a:rPr lang="hu-HU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Zoltán, </a:t>
            </a:r>
            <a:r>
              <a:rPr lang="hu-HU" sz="16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Ternyik</a:t>
            </a:r>
            <a:r>
              <a:rPr lang="hu-HU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László, Bartók P. Sándor, Cserna József, Pálvölgyi Lajos, </a:t>
            </a:r>
            <a:r>
              <a:rPr lang="hu-HU" sz="16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Langer</a:t>
            </a:r>
            <a:r>
              <a:rPr lang="hu-HU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Tamás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PMSZ: </a:t>
            </a:r>
            <a:r>
              <a:rPr lang="hu-HU" sz="16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Ternyik</a:t>
            </a:r>
            <a:r>
              <a:rPr lang="hu-HU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László, Lipi Gábor, </a:t>
            </a:r>
            <a:r>
              <a:rPr lang="hu-HU" sz="16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Langer</a:t>
            </a:r>
            <a:r>
              <a:rPr lang="hu-HU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Tamás, Szilágyi László, </a:t>
            </a:r>
            <a:r>
              <a:rPr lang="hu-HU" sz="16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Ulicsák</a:t>
            </a:r>
            <a:r>
              <a:rPr lang="hu-HU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Béla, Szalay Imre, Cserna József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következő választáson Prónay Gábor csatlakozik a PMI elnökséghez</a:t>
            </a:r>
            <a:endParaRPr lang="hu-HU" sz="20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u-HU" sz="240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2009</a:t>
            </a:r>
            <a:r>
              <a:rPr lang="hu-HU" sz="2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Projektmenedzsment Kiválósági Tábla megalakítása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Cél az Év Projektmenedzsere Díj szakmai közösségek általi közös odaítélése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Alapítók: Informatikai Vállalkozások Szövetsége (IVSZ), Hírközlési és Informatikai Tudományos Egyesület (HTE), Magyar Projektmenedzsment Szövetség (PMSZ), Projekt Management Institute Budapest (PMI Magyar Tagozat), Fővállalkozók Magyarországi Szövetsége (FÖVOSZ), 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6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Csatlakozó tag: </a:t>
            </a:r>
            <a:r>
              <a:rPr lang="hu-HU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Projekt Menedzsment Mesterség Kitűnőségéért Alapítvány (IPMACERT)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Korábban a PM Fórum SZB adta ki a Díjat</a:t>
            </a:r>
            <a:endParaRPr lang="hu-HU" sz="20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hu-HU" sz="16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ED5C80F-B3A5-91DA-6012-DEEDB7206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B061-0C4B-43F5-9962-1648E8C6FA35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2689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FB5E2DFB-1460-EC5B-B492-661B9AE0C0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0708" y="474105"/>
            <a:ext cx="7698891" cy="1325563"/>
          </a:xfrm>
        </p:spPr>
        <p:txBody>
          <a:bodyPr/>
          <a:lstStyle/>
          <a:p>
            <a:r>
              <a:rPr lang="hu-HU" altLang="hu-HU" sz="3600"/>
              <a:t>A PM közösség fejlődése itthon</a:t>
            </a:r>
            <a:endParaRPr lang="en-US" altLang="hu-HU" sz="3600"/>
          </a:p>
        </p:txBody>
      </p:sp>
      <p:sp>
        <p:nvSpPr>
          <p:cNvPr id="2" name="Dia számának helye 3">
            <a:extLst>
              <a:ext uri="{FF2B5EF4-FFF2-40B4-BE49-F238E27FC236}">
                <a16:creationId xmlns:a16="http://schemas.microsoft.com/office/drawing/2014/main" id="{88864D2E-878A-D801-826F-BE3149A5D98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1353800" y="6477000"/>
            <a:ext cx="838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94912EFF-E5B2-4F21-833F-AEE9B7E3D4BC}" type="slidenum">
              <a:rPr lang="en-US" altLang="hu-HU" smtClean="0"/>
              <a:pPr/>
              <a:t>24</a:t>
            </a:fld>
            <a:endParaRPr lang="en-US" altLang="hu-HU"/>
          </a:p>
        </p:txBody>
      </p:sp>
      <p:sp>
        <p:nvSpPr>
          <p:cNvPr id="178179" name="Oval 3">
            <a:extLst>
              <a:ext uri="{FF2B5EF4-FFF2-40B4-BE49-F238E27FC236}">
                <a16:creationId xmlns:a16="http://schemas.microsoft.com/office/drawing/2014/main" id="{EF56C4D5-2C67-160E-1542-36247FBB5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1" y="2438400"/>
            <a:ext cx="6246813" cy="3475038"/>
          </a:xfrm>
          <a:prstGeom prst="ellipse">
            <a:avLst/>
          </a:prstGeom>
          <a:noFill/>
          <a:ln w="50800">
            <a:solidFill>
              <a:srgbClr val="F57B4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8180" name="Rectangle 4">
            <a:extLst>
              <a:ext uri="{FF2B5EF4-FFF2-40B4-BE49-F238E27FC236}">
                <a16:creationId xmlns:a16="http://schemas.microsoft.com/office/drawing/2014/main" id="{C343CB63-F71A-C1BF-BCB7-43FEC91A7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75" y="6257925"/>
            <a:ext cx="18859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8181" name="Rectangle 5">
            <a:extLst>
              <a:ext uri="{FF2B5EF4-FFF2-40B4-BE49-F238E27FC236}">
                <a16:creationId xmlns:a16="http://schemas.microsoft.com/office/drawing/2014/main" id="{75451195-AD89-5794-427A-8A79AEE61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675" y="6257925"/>
            <a:ext cx="29146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8182" name="Rectangle 6">
            <a:extLst>
              <a:ext uri="{FF2B5EF4-FFF2-40B4-BE49-F238E27FC236}">
                <a16:creationId xmlns:a16="http://schemas.microsoft.com/office/drawing/2014/main" id="{9056F540-4BBC-8C89-7096-C2DF6D9C0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75" y="6257925"/>
            <a:ext cx="18859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8183" name="Rectangle 7">
            <a:extLst>
              <a:ext uri="{FF2B5EF4-FFF2-40B4-BE49-F238E27FC236}">
                <a16:creationId xmlns:a16="http://schemas.microsoft.com/office/drawing/2014/main" id="{B6C8BCE0-AE23-4DBD-28BF-50BC748C1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675" y="6257925"/>
            <a:ext cx="29146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8184" name="Rectangle 8">
            <a:extLst>
              <a:ext uri="{FF2B5EF4-FFF2-40B4-BE49-F238E27FC236}">
                <a16:creationId xmlns:a16="http://schemas.microsoft.com/office/drawing/2014/main" id="{C3C5436A-139E-4C08-235E-60E1A493F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75" y="6257925"/>
            <a:ext cx="18859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8185" name="Rectangle 9">
            <a:extLst>
              <a:ext uri="{FF2B5EF4-FFF2-40B4-BE49-F238E27FC236}">
                <a16:creationId xmlns:a16="http://schemas.microsoft.com/office/drawing/2014/main" id="{49BC3237-00CE-4083-AE08-7BBDE5641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867400"/>
            <a:ext cx="29146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pSp>
        <p:nvGrpSpPr>
          <p:cNvPr id="178186" name="Group 10">
            <a:extLst>
              <a:ext uri="{FF2B5EF4-FFF2-40B4-BE49-F238E27FC236}">
                <a16:creationId xmlns:a16="http://schemas.microsoft.com/office/drawing/2014/main" id="{7BA6521C-1EC6-19AD-67B5-B719DFFF6681}"/>
              </a:ext>
            </a:extLst>
          </p:cNvPr>
          <p:cNvGrpSpPr>
            <a:grpSpLocks/>
          </p:cNvGrpSpPr>
          <p:nvPr/>
        </p:nvGrpSpPr>
        <p:grpSpPr bwMode="auto">
          <a:xfrm>
            <a:off x="5181601" y="1981201"/>
            <a:ext cx="1897063" cy="836613"/>
            <a:chOff x="2290" y="1252"/>
            <a:chExt cx="1195" cy="527"/>
          </a:xfrm>
        </p:grpSpPr>
        <p:sp>
          <p:nvSpPr>
            <p:cNvPr id="178187" name="AutoShape 11">
              <a:extLst>
                <a:ext uri="{FF2B5EF4-FFF2-40B4-BE49-F238E27FC236}">
                  <a16:creationId xmlns:a16="http://schemas.microsoft.com/office/drawing/2014/main" id="{98C6EB6D-66CC-FEE2-22CF-B573B4A33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1252"/>
              <a:ext cx="1195" cy="527"/>
            </a:xfrm>
            <a:prstGeom prst="roundRect">
              <a:avLst>
                <a:gd name="adj" fmla="val 12495"/>
              </a:avLst>
            </a:prstGeom>
            <a:solidFill>
              <a:srgbClr val="8CF4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folHlink"/>
              </a:outerShdw>
            </a:effec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78188" name="Rectangle 12">
              <a:extLst>
                <a:ext uri="{FF2B5EF4-FFF2-40B4-BE49-F238E27FC236}">
                  <a16:creationId xmlns:a16="http://schemas.microsoft.com/office/drawing/2014/main" id="{374A7C49-2627-CFB7-32A0-604C4D703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7" y="1340"/>
              <a:ext cx="1161" cy="365"/>
            </a:xfrm>
            <a:prstGeom prst="rect">
              <a:avLst/>
            </a:prstGeom>
            <a:solidFill>
              <a:srgbClr val="8CF4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hu-HU" altLang="hu-HU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Elkötelezettség a</a:t>
              </a:r>
              <a:endParaRPr lang="en-US" altLang="hu-HU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  <a:p>
              <a:pPr algn="ctr" eaLnBrk="0" hangingPunct="0"/>
              <a:r>
                <a:rPr lang="hu-HU" altLang="hu-HU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PM szakma/</a:t>
              </a:r>
              <a:endParaRPr lang="en-US" altLang="hu-HU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  <a:p>
              <a:pPr algn="ctr" eaLnBrk="0" hangingPunct="0"/>
              <a:r>
                <a:rPr lang="hu-HU" altLang="hu-HU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Szakmaiság iránt</a:t>
              </a:r>
              <a:endParaRPr lang="en-US" altLang="hu-HU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78189" name="Group 13">
            <a:extLst>
              <a:ext uri="{FF2B5EF4-FFF2-40B4-BE49-F238E27FC236}">
                <a16:creationId xmlns:a16="http://schemas.microsoft.com/office/drawing/2014/main" id="{C4BFEAD2-284C-64E4-59E3-E8425448706C}"/>
              </a:ext>
            </a:extLst>
          </p:cNvPr>
          <p:cNvGrpSpPr>
            <a:grpSpLocks/>
          </p:cNvGrpSpPr>
          <p:nvPr/>
        </p:nvGrpSpPr>
        <p:grpSpPr bwMode="auto">
          <a:xfrm>
            <a:off x="8686801" y="3581400"/>
            <a:ext cx="1762125" cy="762000"/>
            <a:chOff x="4574" y="2500"/>
            <a:chExt cx="1110" cy="480"/>
          </a:xfrm>
        </p:grpSpPr>
        <p:sp>
          <p:nvSpPr>
            <p:cNvPr id="178190" name="AutoShape 14">
              <a:extLst>
                <a:ext uri="{FF2B5EF4-FFF2-40B4-BE49-F238E27FC236}">
                  <a16:creationId xmlns:a16="http://schemas.microsoft.com/office/drawing/2014/main" id="{9DF14B79-29A8-269E-231F-96E4C780D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2500"/>
              <a:ext cx="1110" cy="480"/>
            </a:xfrm>
            <a:prstGeom prst="roundRect">
              <a:avLst>
                <a:gd name="adj" fmla="val 12495"/>
              </a:avLst>
            </a:prstGeom>
            <a:solidFill>
              <a:srgbClr val="8CF4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folHlink"/>
              </a:outerShdw>
            </a:effec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78191" name="Rectangle 15">
              <a:extLst>
                <a:ext uri="{FF2B5EF4-FFF2-40B4-BE49-F238E27FC236}">
                  <a16:creationId xmlns:a16="http://schemas.microsoft.com/office/drawing/2014/main" id="{20DE5229-1783-33AC-2E69-485D5B823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1" y="2581"/>
              <a:ext cx="1078" cy="332"/>
            </a:xfrm>
            <a:prstGeom prst="rect">
              <a:avLst/>
            </a:prstGeom>
            <a:solidFill>
              <a:srgbClr val="8CF4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hu-HU" altLang="hu-HU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Közösségi tudat</a:t>
              </a:r>
              <a:endParaRPr lang="en-US" altLang="hu-HU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  <a:p>
              <a:pPr algn="ctr" eaLnBrk="0" hangingPunct="0"/>
              <a:r>
                <a:rPr lang="hu-HU" altLang="hu-HU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a PM-ek között</a:t>
              </a:r>
              <a:endParaRPr lang="en-US" altLang="hu-HU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78192" name="Group 16">
            <a:extLst>
              <a:ext uri="{FF2B5EF4-FFF2-40B4-BE49-F238E27FC236}">
                <a16:creationId xmlns:a16="http://schemas.microsoft.com/office/drawing/2014/main" id="{4525878E-FED0-87C3-30DC-BFA4EA345398}"/>
              </a:ext>
            </a:extLst>
          </p:cNvPr>
          <p:cNvGrpSpPr>
            <a:grpSpLocks/>
          </p:cNvGrpSpPr>
          <p:nvPr/>
        </p:nvGrpSpPr>
        <p:grpSpPr bwMode="auto">
          <a:xfrm>
            <a:off x="8229600" y="2438401"/>
            <a:ext cx="1924050" cy="760413"/>
            <a:chOff x="4010" y="1576"/>
            <a:chExt cx="1212" cy="479"/>
          </a:xfrm>
        </p:grpSpPr>
        <p:sp>
          <p:nvSpPr>
            <p:cNvPr id="178193" name="AutoShape 17">
              <a:extLst>
                <a:ext uri="{FF2B5EF4-FFF2-40B4-BE49-F238E27FC236}">
                  <a16:creationId xmlns:a16="http://schemas.microsoft.com/office/drawing/2014/main" id="{A6B55E08-C7CE-8B58-F06F-CC9153865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0" y="1576"/>
              <a:ext cx="1212" cy="479"/>
            </a:xfrm>
            <a:prstGeom prst="roundRect">
              <a:avLst>
                <a:gd name="adj" fmla="val 12495"/>
              </a:avLst>
            </a:prstGeom>
            <a:solidFill>
              <a:srgbClr val="8CF4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folHlink"/>
              </a:outerShdw>
            </a:effec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78194" name="Rectangle 18">
              <a:extLst>
                <a:ext uri="{FF2B5EF4-FFF2-40B4-BE49-F238E27FC236}">
                  <a16:creationId xmlns:a16="http://schemas.microsoft.com/office/drawing/2014/main" id="{A3EDEB19-0498-0DB5-CB71-11FEDA46F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1" y="1656"/>
              <a:ext cx="1176" cy="332"/>
            </a:xfrm>
            <a:prstGeom prst="rect">
              <a:avLst/>
            </a:prstGeom>
            <a:solidFill>
              <a:srgbClr val="8CF4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hu-HU" altLang="hu-HU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PM közösségek</a:t>
              </a:r>
              <a:endParaRPr lang="en-US" altLang="hu-HU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  <a:p>
              <a:pPr algn="ctr" eaLnBrk="0" hangingPunct="0"/>
              <a:r>
                <a:rPr lang="hu-HU" altLang="hu-HU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formálódása</a:t>
              </a:r>
              <a:endParaRPr lang="en-US" altLang="hu-HU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78195" name="Group 19">
            <a:extLst>
              <a:ext uri="{FF2B5EF4-FFF2-40B4-BE49-F238E27FC236}">
                <a16:creationId xmlns:a16="http://schemas.microsoft.com/office/drawing/2014/main" id="{C20A40B5-59BA-2FE5-AEDD-E019160D221D}"/>
              </a:ext>
            </a:extLst>
          </p:cNvPr>
          <p:cNvGrpSpPr>
            <a:grpSpLocks/>
          </p:cNvGrpSpPr>
          <p:nvPr/>
        </p:nvGrpSpPr>
        <p:grpSpPr bwMode="auto">
          <a:xfrm>
            <a:off x="1752601" y="3200400"/>
            <a:ext cx="1762125" cy="827088"/>
            <a:chOff x="76" y="2417"/>
            <a:chExt cx="1110" cy="521"/>
          </a:xfrm>
        </p:grpSpPr>
        <p:sp>
          <p:nvSpPr>
            <p:cNvPr id="178196" name="AutoShape 20">
              <a:extLst>
                <a:ext uri="{FF2B5EF4-FFF2-40B4-BE49-F238E27FC236}">
                  <a16:creationId xmlns:a16="http://schemas.microsoft.com/office/drawing/2014/main" id="{22FCE80A-1006-7146-5A08-3C486FF65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" y="2417"/>
              <a:ext cx="1110" cy="521"/>
            </a:xfrm>
            <a:prstGeom prst="roundRect">
              <a:avLst>
                <a:gd name="adj" fmla="val 12495"/>
              </a:avLst>
            </a:prstGeom>
            <a:solidFill>
              <a:srgbClr val="8CF4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78197" name="Rectangle 21">
              <a:extLst>
                <a:ext uri="{FF2B5EF4-FFF2-40B4-BE49-F238E27FC236}">
                  <a16:creationId xmlns:a16="http://schemas.microsoft.com/office/drawing/2014/main" id="{37842021-A0CB-AA44-9BFC-70310349D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" y="2504"/>
              <a:ext cx="1077" cy="360"/>
            </a:xfrm>
            <a:prstGeom prst="rect">
              <a:avLst/>
            </a:prstGeom>
            <a:solidFill>
              <a:srgbClr val="8CF4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endParaRPr lang="en-US" altLang="hu-HU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  <a:p>
              <a:pPr algn="ctr" eaLnBrk="0" hangingPunct="0"/>
              <a:r>
                <a:rPr lang="hu-HU" altLang="hu-HU">
                  <a:solidFill>
                    <a:schemeClr val="tx2"/>
                  </a:solidFill>
                  <a:latin typeface="Times New Roman" panose="02020603050405020304" pitchFamily="18" charset="0"/>
                </a:rPr>
                <a:t>((PM training))</a:t>
              </a:r>
              <a:endParaRPr lang="en-US" altLang="hu-HU">
                <a:solidFill>
                  <a:schemeClr val="tx2"/>
                </a:solidFill>
                <a:latin typeface="Times New Roman" panose="02020603050405020304" pitchFamily="18" charset="0"/>
              </a:endParaRPr>
            </a:p>
            <a:p>
              <a:pPr algn="ctr" eaLnBrk="0" hangingPunct="0"/>
              <a:r>
                <a:rPr lang="hu-HU" altLang="hu-HU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PM gyakorlat</a:t>
              </a:r>
              <a:endParaRPr lang="en-US" altLang="hu-HU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  <a:p>
              <a:pPr algn="ctr" eaLnBrk="0" hangingPunct="0"/>
              <a:endParaRPr lang="en-US" altLang="hu-HU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78198" name="Group 22">
            <a:extLst>
              <a:ext uri="{FF2B5EF4-FFF2-40B4-BE49-F238E27FC236}">
                <a16:creationId xmlns:a16="http://schemas.microsoft.com/office/drawing/2014/main" id="{5D6D2588-A960-670A-8D09-6171B16EFFEC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4953001"/>
            <a:ext cx="2147888" cy="822325"/>
            <a:chOff x="340" y="3364"/>
            <a:chExt cx="1353" cy="518"/>
          </a:xfrm>
        </p:grpSpPr>
        <p:sp>
          <p:nvSpPr>
            <p:cNvPr id="178199" name="AutoShape 23">
              <a:extLst>
                <a:ext uri="{FF2B5EF4-FFF2-40B4-BE49-F238E27FC236}">
                  <a16:creationId xmlns:a16="http://schemas.microsoft.com/office/drawing/2014/main" id="{D7086BE2-2E45-CD06-E49D-8F4181DA5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3364"/>
              <a:ext cx="1353" cy="518"/>
            </a:xfrm>
            <a:prstGeom prst="roundRect">
              <a:avLst>
                <a:gd name="adj" fmla="val 12495"/>
              </a:avLst>
            </a:prstGeom>
            <a:solidFill>
              <a:srgbClr val="8CF4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folHlink"/>
              </a:outerShdw>
            </a:effec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78200" name="Rectangle 24">
              <a:extLst>
                <a:ext uri="{FF2B5EF4-FFF2-40B4-BE49-F238E27FC236}">
                  <a16:creationId xmlns:a16="http://schemas.microsoft.com/office/drawing/2014/main" id="{8609511A-54D8-AAA5-6BE0-B2F172977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" y="3451"/>
              <a:ext cx="1311" cy="358"/>
            </a:xfrm>
            <a:prstGeom prst="rect">
              <a:avLst/>
            </a:prstGeom>
            <a:solidFill>
              <a:srgbClr val="8CF4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hu-HU" altLang="hu-HU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Formálódó</a:t>
              </a:r>
              <a:endParaRPr lang="en-US" altLang="hu-HU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  <a:p>
              <a:pPr algn="ctr" eaLnBrk="0" hangingPunct="0"/>
              <a:r>
                <a:rPr lang="hu-HU" altLang="hu-HU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és erősödő</a:t>
              </a:r>
              <a:endParaRPr lang="en-US" altLang="hu-HU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  <a:p>
              <a:pPr algn="ctr" eaLnBrk="0" hangingPunct="0"/>
              <a:r>
                <a:rPr lang="hu-HU" altLang="hu-HU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PM értékek</a:t>
              </a:r>
              <a:endParaRPr lang="en-US" altLang="hu-HU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78201" name="Group 25">
            <a:extLst>
              <a:ext uri="{FF2B5EF4-FFF2-40B4-BE49-F238E27FC236}">
                <a16:creationId xmlns:a16="http://schemas.microsoft.com/office/drawing/2014/main" id="{A187BB3C-7108-DBC2-0B60-EBEB16E15539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4953000"/>
            <a:ext cx="2514600" cy="1219200"/>
            <a:chOff x="3994" y="3412"/>
            <a:chExt cx="1263" cy="524"/>
          </a:xfrm>
        </p:grpSpPr>
        <p:sp>
          <p:nvSpPr>
            <p:cNvPr id="178202" name="AutoShape 26">
              <a:extLst>
                <a:ext uri="{FF2B5EF4-FFF2-40B4-BE49-F238E27FC236}">
                  <a16:creationId xmlns:a16="http://schemas.microsoft.com/office/drawing/2014/main" id="{CE35C610-ECEC-43DB-85AD-7AEB99224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4" y="3412"/>
              <a:ext cx="1263" cy="524"/>
            </a:xfrm>
            <a:prstGeom prst="roundRect">
              <a:avLst>
                <a:gd name="adj" fmla="val 12495"/>
              </a:avLst>
            </a:prstGeom>
            <a:solidFill>
              <a:srgbClr val="8CF4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folHlink"/>
              </a:outerShdw>
            </a:effec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78203" name="Rectangle 27">
              <a:extLst>
                <a:ext uri="{FF2B5EF4-FFF2-40B4-BE49-F238E27FC236}">
                  <a16:creationId xmlns:a16="http://schemas.microsoft.com/office/drawing/2014/main" id="{DC3D3FFA-D379-5C97-1985-B3D402943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" y="3500"/>
              <a:ext cx="1225" cy="362"/>
            </a:xfrm>
            <a:prstGeom prst="rect">
              <a:avLst/>
            </a:prstGeom>
            <a:solidFill>
              <a:srgbClr val="8CF4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hu-HU" altLang="hu-HU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Viselkedés, eredmények</a:t>
              </a:r>
              <a:endParaRPr lang="en-US" altLang="hu-HU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  <a:p>
              <a:pPr algn="ctr" eaLnBrk="0" hangingPunct="0"/>
              <a:r>
                <a:rPr lang="hu-HU" altLang="hu-HU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elismerése más </a:t>
              </a:r>
            </a:p>
            <a:p>
              <a:pPr algn="ctr" eaLnBrk="0" hangingPunct="0"/>
              <a:r>
                <a:rPr lang="hu-HU" altLang="hu-HU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PM-k által</a:t>
              </a:r>
              <a:endParaRPr lang="en-US" altLang="hu-HU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78204" name="Group 28">
            <a:extLst>
              <a:ext uri="{FF2B5EF4-FFF2-40B4-BE49-F238E27FC236}">
                <a16:creationId xmlns:a16="http://schemas.microsoft.com/office/drawing/2014/main" id="{B0CE1957-2891-1BEA-3B98-C52FF1A8CD0F}"/>
              </a:ext>
            </a:extLst>
          </p:cNvPr>
          <p:cNvGrpSpPr>
            <a:grpSpLocks/>
          </p:cNvGrpSpPr>
          <p:nvPr/>
        </p:nvGrpSpPr>
        <p:grpSpPr bwMode="auto">
          <a:xfrm>
            <a:off x="5121276" y="5791201"/>
            <a:ext cx="2117725" cy="885825"/>
            <a:chOff x="2266" y="3700"/>
            <a:chExt cx="1263" cy="506"/>
          </a:xfrm>
        </p:grpSpPr>
        <p:sp>
          <p:nvSpPr>
            <p:cNvPr id="178205" name="AutoShape 29">
              <a:extLst>
                <a:ext uri="{FF2B5EF4-FFF2-40B4-BE49-F238E27FC236}">
                  <a16:creationId xmlns:a16="http://schemas.microsoft.com/office/drawing/2014/main" id="{275F558C-04D3-EA1B-C17D-6A0A305F7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" y="3700"/>
              <a:ext cx="1263" cy="506"/>
            </a:xfrm>
            <a:prstGeom prst="roundRect">
              <a:avLst>
                <a:gd name="adj" fmla="val 12495"/>
              </a:avLst>
            </a:prstGeom>
            <a:solidFill>
              <a:srgbClr val="8CF4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folHlink"/>
              </a:outerShdw>
            </a:effec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78206" name="Rectangle 30">
              <a:extLst>
                <a:ext uri="{FF2B5EF4-FFF2-40B4-BE49-F238E27FC236}">
                  <a16:creationId xmlns:a16="http://schemas.microsoft.com/office/drawing/2014/main" id="{28AE7214-93B4-A682-E76A-4E57B2A52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" y="3785"/>
              <a:ext cx="1225" cy="350"/>
            </a:xfrm>
            <a:prstGeom prst="rect">
              <a:avLst/>
            </a:prstGeom>
            <a:solidFill>
              <a:srgbClr val="8CF4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hu-HU" altLang="hu-HU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Értékek/hitek</a:t>
              </a:r>
              <a:endParaRPr lang="en-US" altLang="hu-HU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  <a:p>
              <a:pPr algn="ctr" eaLnBrk="0" hangingPunct="0"/>
              <a:r>
                <a:rPr lang="hu-HU" altLang="hu-HU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megjelenése a</a:t>
              </a:r>
              <a:endParaRPr lang="en-US" altLang="hu-HU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  <a:p>
              <a:pPr algn="ctr" eaLnBrk="0" hangingPunct="0"/>
              <a:r>
                <a:rPr lang="hu-HU" altLang="hu-HU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PM tevékenységben</a:t>
              </a:r>
              <a:endParaRPr lang="en-US" altLang="hu-HU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78207" name="Arc 31">
            <a:extLst>
              <a:ext uri="{FF2B5EF4-FFF2-40B4-BE49-F238E27FC236}">
                <a16:creationId xmlns:a16="http://schemas.microsoft.com/office/drawing/2014/main" id="{FBF56811-C594-09CA-2316-3183FB871525}"/>
              </a:ext>
            </a:extLst>
          </p:cNvPr>
          <p:cNvSpPr>
            <a:spLocks/>
          </p:cNvSpPr>
          <p:nvPr/>
        </p:nvSpPr>
        <p:spPr bwMode="auto">
          <a:xfrm flipH="1">
            <a:off x="3429000" y="2438400"/>
            <a:ext cx="1752600" cy="762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8210" name="Oval 34">
            <a:extLst>
              <a:ext uri="{FF2B5EF4-FFF2-40B4-BE49-F238E27FC236}">
                <a16:creationId xmlns:a16="http://schemas.microsoft.com/office/drawing/2014/main" id="{02D2D2D6-175A-65EA-AE34-378609907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9816" y="3267872"/>
            <a:ext cx="914400" cy="914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u-HU" altLang="hu-HU" b="1">
                <a:solidFill>
                  <a:schemeClr val="bg1"/>
                </a:solidFill>
              </a:rPr>
              <a:t>1998</a:t>
            </a:r>
            <a:endParaRPr lang="en-US" altLang="hu-HU" b="1">
              <a:solidFill>
                <a:schemeClr val="bg1"/>
              </a:solidFill>
            </a:endParaRPr>
          </a:p>
        </p:txBody>
      </p:sp>
      <p:sp>
        <p:nvSpPr>
          <p:cNvPr id="178212" name="Oval 36">
            <a:extLst>
              <a:ext uri="{FF2B5EF4-FFF2-40B4-BE49-F238E27FC236}">
                <a16:creationId xmlns:a16="http://schemas.microsoft.com/office/drawing/2014/main" id="{D0ACECB7-99B2-6CD3-01BF-1A2247650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814" y="4600421"/>
            <a:ext cx="914400" cy="914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u-HU" altLang="hu-HU" b="1">
                <a:solidFill>
                  <a:schemeClr val="bg1"/>
                </a:solidFill>
              </a:rPr>
              <a:t>2005</a:t>
            </a:r>
            <a:endParaRPr lang="en-US" altLang="hu-HU" b="1">
              <a:solidFill>
                <a:schemeClr val="bg1"/>
              </a:solidFill>
            </a:endParaRPr>
          </a:p>
        </p:txBody>
      </p:sp>
      <p:sp>
        <p:nvSpPr>
          <p:cNvPr id="178213" name="Oval 37">
            <a:extLst>
              <a:ext uri="{FF2B5EF4-FFF2-40B4-BE49-F238E27FC236}">
                <a16:creationId xmlns:a16="http://schemas.microsoft.com/office/drawing/2014/main" id="{461E0C35-1C81-EB7D-5489-4A50699E0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648200"/>
            <a:ext cx="914400" cy="914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u-HU" altLang="hu-HU" b="1">
                <a:solidFill>
                  <a:schemeClr val="bg1"/>
                </a:solidFill>
              </a:rPr>
              <a:t>2003</a:t>
            </a:r>
            <a:endParaRPr lang="en-US" altLang="hu-HU" b="1">
              <a:solidFill>
                <a:schemeClr val="bg1"/>
              </a:solidFill>
            </a:endParaRPr>
          </a:p>
        </p:txBody>
      </p:sp>
      <p:sp>
        <p:nvSpPr>
          <p:cNvPr id="178214" name="Oval 38">
            <a:extLst>
              <a:ext uri="{FF2B5EF4-FFF2-40B4-BE49-F238E27FC236}">
                <a16:creationId xmlns:a16="http://schemas.microsoft.com/office/drawing/2014/main" id="{18B45500-4573-D33B-7380-299CF0DD1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9699" y="2857500"/>
            <a:ext cx="914400" cy="914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u-HU" altLang="hu-HU" b="1">
                <a:solidFill>
                  <a:schemeClr val="bg1"/>
                </a:solidFill>
              </a:rPr>
              <a:t>2010</a:t>
            </a:r>
            <a:endParaRPr lang="en-US" altLang="hu-HU" b="1">
              <a:solidFill>
                <a:schemeClr val="bg1"/>
              </a:solidFill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A80087F7-DFAE-D3B1-4E34-448B25B136A0}"/>
              </a:ext>
            </a:extLst>
          </p:cNvPr>
          <p:cNvSpPr/>
          <p:nvPr/>
        </p:nvSpPr>
        <p:spPr>
          <a:xfrm>
            <a:off x="7129477" y="2895146"/>
            <a:ext cx="1381125" cy="4714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>
                <a:solidFill>
                  <a:schemeClr val="tx2"/>
                </a:solidFill>
              </a:rPr>
              <a:t>PM Fórum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D4A0FD17-6BB1-ADFC-EFDB-79195CB43FA2}"/>
              </a:ext>
            </a:extLst>
          </p:cNvPr>
          <p:cNvSpPr/>
          <p:nvPr/>
        </p:nvSpPr>
        <p:spPr>
          <a:xfrm>
            <a:off x="5876973" y="4317207"/>
            <a:ext cx="1590676" cy="4714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>
                <a:solidFill>
                  <a:schemeClr val="tx2"/>
                </a:solidFill>
              </a:rPr>
              <a:t>PMI HU létrejötte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ACA7AB10-BFEB-8CB7-EC43-FC0C7BDC2E95}"/>
              </a:ext>
            </a:extLst>
          </p:cNvPr>
          <p:cNvSpPr/>
          <p:nvPr/>
        </p:nvSpPr>
        <p:spPr>
          <a:xfrm>
            <a:off x="4617728" y="3005139"/>
            <a:ext cx="1443348" cy="4903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>
                <a:solidFill>
                  <a:schemeClr val="tx2"/>
                </a:solidFill>
              </a:rPr>
              <a:t>Tábla</a:t>
            </a:r>
          </a:p>
          <a:p>
            <a:pPr algn="ctr"/>
            <a:r>
              <a:rPr lang="hu-HU" b="1">
                <a:solidFill>
                  <a:schemeClr val="tx2"/>
                </a:solidFill>
              </a:rPr>
              <a:t>PM Műhely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9789BEC7-2274-3920-2A82-99916F470F61}"/>
              </a:ext>
            </a:extLst>
          </p:cNvPr>
          <p:cNvSpPr/>
          <p:nvPr/>
        </p:nvSpPr>
        <p:spPr>
          <a:xfrm>
            <a:off x="3629049" y="4082145"/>
            <a:ext cx="1590676" cy="4714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>
                <a:solidFill>
                  <a:schemeClr val="tx2"/>
                </a:solidFill>
              </a:rPr>
              <a:t>Közös működések</a:t>
            </a:r>
          </a:p>
        </p:txBody>
      </p:sp>
    </p:spTree>
    <p:extLst>
      <p:ext uri="{BB962C8B-B14F-4D97-AF65-F5344CB8AC3E}">
        <p14:creationId xmlns:p14="http://schemas.microsoft.com/office/powerpoint/2010/main" val="3682650371"/>
      </p:ext>
    </p:extLst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906549A-6BD7-6F90-BB19-D6BD1B3E5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708" y="474105"/>
            <a:ext cx="8485701" cy="1325563"/>
          </a:xfrm>
        </p:spPr>
        <p:txBody>
          <a:bodyPr/>
          <a:lstStyle/>
          <a:p>
            <a:r>
              <a:rPr lang="hu-HU" sz="3600"/>
              <a:t>Projektmenedzsment szakmává válása még előttünk </a:t>
            </a:r>
            <a:r>
              <a:rPr lang="hu-HU" sz="3200"/>
              <a:t>(hány a 15 feltételből?)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4C4D94C-51A1-5699-FBC8-62B3E70BC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08" y="1838921"/>
            <a:ext cx="10515600" cy="4743022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000"/>
              <a:t>Saját elkülönült tudás bázis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000"/>
              <a:t>A tudás bázis hivatalos elismerése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000"/>
              <a:t>Kötelező képzés a szakma gyakorlásához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000"/>
              <a:t>Egyetemi végzettség előfeltétel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000"/>
              <a:t>Kötelező vizsga a pályára lépéshez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000"/>
              <a:t>Folyamatos továbbképzési követelmény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000"/>
              <a:t>Szakmai közösségek szervezetei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000"/>
              <a:t>Irányító testület (kamara)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000"/>
              <a:t>Etikai követelmények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000"/>
              <a:t>Formális minősítés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000"/>
              <a:t>Társadalmi elismertség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000"/>
              <a:t>Névjegyen megjeleníthető a szakmához tartozás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000"/>
              <a:t>Csak minősítéssel és regisztrációval végezhető s szakma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000"/>
              <a:t>A minősítetlenek munkájának lehetetlensége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000"/>
              <a:t>Elsődleges munkakörként végezhető</a:t>
            </a:r>
          </a:p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64A7CF0-8CB3-A878-5D6B-8E822A618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B061-0C4B-43F5-9962-1648E8C6FA35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1428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/>
              <a:t>Hazai PM szakma fejlődése</a:t>
            </a:r>
            <a:endParaRPr lang="en-US" sz="3600"/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11BF0F88-C6C4-320D-A46F-613E3F4A1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3" y="1574424"/>
            <a:ext cx="10934846" cy="4483967"/>
          </a:xfrm>
        </p:spPr>
        <p:txBody>
          <a:bodyPr/>
          <a:lstStyle/>
          <a:p>
            <a:pPr marL="380990" indent="-380990">
              <a:buFont typeface="Arial" pitchFamily="34" charset="0"/>
              <a:buChar char="•"/>
            </a:pPr>
            <a:r>
              <a:rPr lang="hu-HU" sz="3200" b="1"/>
              <a:t>Differenciálódás - összefogás</a:t>
            </a:r>
          </a:p>
          <a:p>
            <a:pPr lvl="1"/>
            <a:r>
              <a:rPr lang="hu-HU" sz="3200"/>
              <a:t>„Több dolgok vannak a földön és égen, </a:t>
            </a:r>
            <a:r>
              <a:rPr lang="hu-HU" sz="3200" err="1"/>
              <a:t>Horatio</a:t>
            </a:r>
            <a:r>
              <a:rPr lang="hu-HU" sz="3200"/>
              <a:t>, mintsem bölcselmetek álmodni képes.” </a:t>
            </a:r>
          </a:p>
          <a:p>
            <a:pPr lvl="1"/>
            <a:r>
              <a:rPr lang="hu-HU" sz="3200"/>
              <a:t>(Shakespeare: Hamlet)</a:t>
            </a:r>
          </a:p>
          <a:p>
            <a:pPr marL="380990" indent="-380990">
              <a:buFont typeface="Arial" pitchFamily="34" charset="0"/>
              <a:buChar char="•"/>
            </a:pPr>
            <a:r>
              <a:rPr lang="hu-HU" sz="3200" b="1"/>
              <a:t>Tudatosság – reflexívitás</a:t>
            </a:r>
          </a:p>
          <a:p>
            <a:pPr lvl="1"/>
            <a:r>
              <a:rPr lang="hu-HU" sz="3200"/>
              <a:t>„Fölszárnyal a szó, eszme lenn marad: </a:t>
            </a:r>
            <a:br>
              <a:rPr lang="hu-HU" sz="3200"/>
            </a:br>
            <a:r>
              <a:rPr lang="hu-HU" sz="3200"/>
              <a:t>Szó eszme nélkül mennybe sose hat.”</a:t>
            </a:r>
          </a:p>
          <a:p>
            <a:pPr lvl="1"/>
            <a:r>
              <a:rPr lang="hu-HU" sz="3200"/>
              <a:t>(Shakespeare: Hamlet)</a:t>
            </a:r>
          </a:p>
          <a:p>
            <a:endParaRPr lang="hu-HU"/>
          </a:p>
        </p:txBody>
      </p:sp>
      <p:sp>
        <p:nvSpPr>
          <p:cNvPr id="2" name="TextBox 1"/>
          <p:cNvSpPr txBox="1"/>
          <p:nvPr/>
        </p:nvSpPr>
        <p:spPr>
          <a:xfrm>
            <a:off x="3316232" y="5800547"/>
            <a:ext cx="5559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err="1">
                <a:solidFill>
                  <a:srgbClr val="FF0000"/>
                </a:solidFill>
              </a:rPr>
              <a:t>BsC</a:t>
            </a:r>
            <a:r>
              <a:rPr lang="hu-HU" sz="4800" b="1">
                <a:solidFill>
                  <a:srgbClr val="FF0000"/>
                </a:solidFill>
              </a:rPr>
              <a:t> =&gt; </a:t>
            </a:r>
            <a:r>
              <a:rPr lang="hu-HU" sz="4800" b="1" err="1">
                <a:solidFill>
                  <a:srgbClr val="FF0000"/>
                </a:solidFill>
              </a:rPr>
              <a:t>MsC</a:t>
            </a:r>
            <a:r>
              <a:rPr lang="hu-HU" sz="4800" b="1">
                <a:solidFill>
                  <a:srgbClr val="FF0000"/>
                </a:solidFill>
              </a:rPr>
              <a:t> =&gt; PhD</a:t>
            </a:r>
            <a:endParaRPr lang="en-US" sz="4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19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679231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u-HU" sz="3600"/>
              <a:t>Konferencia innováció: </a:t>
            </a:r>
            <a:br>
              <a:rPr lang="hu-HU" sz="3600"/>
            </a:br>
            <a:r>
              <a:rPr lang="hu-HU" sz="3600"/>
              <a:t>Tematikus PM Fórumok </a:t>
            </a:r>
            <a:endParaRPr sz="3600"/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694350" y="1690688"/>
            <a:ext cx="10803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u-HU">
                <a:latin typeface="Arial"/>
                <a:ea typeface="Arial"/>
                <a:cs typeface="Arial"/>
                <a:sym typeface="Arial"/>
              </a:rPr>
              <a:t>22. Fórum   2019.  PROJEKT – </a:t>
            </a:r>
            <a:r>
              <a:rPr lang="hu-HU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EMBER </a:t>
            </a:r>
            <a:r>
              <a:rPr lang="hu-HU">
                <a:latin typeface="Arial"/>
                <a:ea typeface="Arial"/>
                <a:cs typeface="Arial"/>
                <a:sym typeface="Arial"/>
              </a:rPr>
              <a:t>– MENEDZSMENT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u-HU">
                <a:latin typeface="Arial"/>
                <a:ea typeface="Arial"/>
                <a:cs typeface="Arial"/>
                <a:sym typeface="Arial"/>
              </a:rPr>
              <a:t>23. Fórum   2021.  PROJEKT – </a:t>
            </a:r>
            <a:r>
              <a:rPr lang="hu-HU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SZERVEZET</a:t>
            </a:r>
            <a:r>
              <a:rPr lang="hu-HU">
                <a:latin typeface="Arial"/>
                <a:ea typeface="Arial"/>
                <a:cs typeface="Arial"/>
                <a:sym typeface="Arial"/>
              </a:rPr>
              <a:t> – MENEDZSMENT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u-HU">
                <a:latin typeface="Arial"/>
                <a:ea typeface="Arial"/>
                <a:cs typeface="Arial"/>
                <a:sym typeface="Arial"/>
              </a:rPr>
              <a:t>24. Fórum   2022.  PROJEKT – </a:t>
            </a:r>
            <a:r>
              <a:rPr lang="hu-HU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BIZALOM</a:t>
            </a:r>
            <a:r>
              <a:rPr lang="hu-HU">
                <a:latin typeface="Arial"/>
                <a:ea typeface="Arial"/>
                <a:cs typeface="Arial"/>
                <a:sym typeface="Arial"/>
              </a:rPr>
              <a:t> – MENEDZSMENT</a:t>
            </a:r>
          </a:p>
          <a:p>
            <a:pPr marL="228600" indent="-22860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hu-HU">
                <a:latin typeface="Arial"/>
                <a:ea typeface="Arial"/>
                <a:cs typeface="Arial"/>
                <a:sym typeface="Arial"/>
              </a:rPr>
              <a:t>25. Fórum   2023.  PROJEKT – </a:t>
            </a:r>
            <a:r>
              <a:rPr lang="hu-HU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KARRIER</a:t>
            </a:r>
            <a:r>
              <a:rPr lang="hu-HU">
                <a:latin typeface="Arial"/>
                <a:ea typeface="Arial"/>
                <a:cs typeface="Arial"/>
                <a:sym typeface="Arial"/>
              </a:rPr>
              <a:t>– MENEDZSMENT </a:t>
            </a: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4" name="Google Shape;31;p19">
            <a:extLst>
              <a:ext uri="{FF2B5EF4-FFF2-40B4-BE49-F238E27FC236}">
                <a16:creationId xmlns:a16="http://schemas.microsoft.com/office/drawing/2014/main" id="{EB542400-43FA-4D30-AB94-DC8C28B0C7D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27</a:t>
            </a:fld>
            <a:endParaRPr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CD5C7ED6-38BE-EE77-93CC-5B671A4344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407" y="5118630"/>
            <a:ext cx="7216124" cy="117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41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849BF8E-73EF-DCD3-B7BD-9796C8A25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708" y="474105"/>
            <a:ext cx="8613291" cy="1325563"/>
          </a:xfrm>
        </p:spPr>
        <p:txBody>
          <a:bodyPr/>
          <a:lstStyle/>
          <a:p>
            <a:r>
              <a:rPr lang="hu-HU" sz="2800">
                <a:solidFill>
                  <a:schemeClr val="accent2"/>
                </a:solidFill>
              </a:rPr>
              <a:t>Prónay Gábor </a:t>
            </a:r>
            <a:r>
              <a:rPr lang="hu-HU"/>
              <a:t>nemcsak kialakítója, szervezője, anyagi bázisának megteremtője a TIPIK/PM Fórumnak, hanem előadásaival </a:t>
            </a:r>
            <a:r>
              <a:rPr lang="hu-HU" err="1"/>
              <a:t>tartalmilag</a:t>
            </a:r>
            <a:r>
              <a:rPr lang="hu-HU"/>
              <a:t> is sokat hozzátett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E7B8D2A-9905-FF50-A17F-62F2792D8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B061-0C4B-43F5-9962-1648E8C6FA35}" type="slidenum">
              <a:rPr lang="hu-HU" smtClean="0"/>
              <a:t>28</a:t>
            </a:fld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CA31DBB-ADFA-B1F5-2CF8-E810CCB2E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34" y="2099044"/>
            <a:ext cx="10515600" cy="4374939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928562E6-AD37-3496-C431-CAC830DFE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696" y="-46305"/>
            <a:ext cx="2743200" cy="239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97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2" name="Rectangle 4">
            <a:extLst>
              <a:ext uri="{FF2B5EF4-FFF2-40B4-BE49-F238E27FC236}">
                <a16:creationId xmlns:a16="http://schemas.microsoft.com/office/drawing/2014/main" id="{2E412010-0C09-AEBE-E156-F509AB9DC1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0708" y="474105"/>
            <a:ext cx="7903843" cy="1325563"/>
          </a:xfrm>
        </p:spPr>
        <p:txBody>
          <a:bodyPr/>
          <a:lstStyle/>
          <a:p>
            <a:r>
              <a:rPr lang="hu-HU" altLang="hu-HU" sz="3600"/>
              <a:t>Harvard Business </a:t>
            </a:r>
            <a:r>
              <a:rPr lang="hu-HU" altLang="hu-HU" sz="3600" err="1"/>
              <a:t>Review</a:t>
            </a:r>
            <a:br>
              <a:rPr lang="hu-HU" altLang="hu-HU" sz="3600"/>
            </a:br>
            <a:r>
              <a:rPr lang="hu-HU" altLang="hu-HU" sz="3600"/>
              <a:t>1959. May-</a:t>
            </a:r>
            <a:r>
              <a:rPr lang="hu-HU" altLang="hu-HU" sz="3600" err="1"/>
              <a:t>June</a:t>
            </a:r>
            <a:r>
              <a:rPr lang="hu-HU" altLang="hu-HU" sz="3600"/>
              <a:t> – Paul O. </a:t>
            </a:r>
            <a:r>
              <a:rPr lang="hu-HU" altLang="hu-HU" sz="3600" err="1"/>
              <a:t>Gaddis</a:t>
            </a:r>
            <a:endParaRPr lang="en-US" altLang="hu-HU" sz="3600"/>
          </a:p>
        </p:txBody>
      </p:sp>
      <p:sp>
        <p:nvSpPr>
          <p:cNvPr id="2" name="Dia számának helye 2">
            <a:extLst>
              <a:ext uri="{FF2B5EF4-FFF2-40B4-BE49-F238E27FC236}">
                <a16:creationId xmlns:a16="http://schemas.microsoft.com/office/drawing/2014/main" id="{C988B1D4-0E88-D9C2-2C65-399D84268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0E88-FD60-4A22-B5FC-FD19E1F3B295}" type="slidenum">
              <a:rPr lang="en-US" altLang="hu-HU"/>
              <a:pPr/>
              <a:t>3</a:t>
            </a:fld>
            <a:endParaRPr lang="en-US" altLang="hu-HU"/>
          </a:p>
        </p:txBody>
      </p:sp>
      <p:sp>
        <p:nvSpPr>
          <p:cNvPr id="232458" name="Text Box 10">
            <a:extLst>
              <a:ext uri="{FF2B5EF4-FFF2-40B4-BE49-F238E27FC236}">
                <a16:creationId xmlns:a16="http://schemas.microsoft.com/office/drawing/2014/main" id="{2B86A2E3-81CD-455F-DB12-BF46832D0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634" y="2846112"/>
            <a:ext cx="3549650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sz="2400" b="1"/>
              <a:t>The Project Manager</a:t>
            </a:r>
          </a:p>
          <a:p>
            <a:endParaRPr lang="hu-HU" altLang="hu-HU" sz="2400" b="1">
              <a:solidFill>
                <a:srgbClr val="CC3300"/>
              </a:solidFill>
            </a:endParaRPr>
          </a:p>
          <a:p>
            <a:pPr algn="r"/>
            <a:r>
              <a:rPr lang="hu-HU" altLang="hu-HU" sz="2400" b="1">
                <a:solidFill>
                  <a:srgbClr val="CC3300"/>
                </a:solidFill>
              </a:rPr>
              <a:t>Köztes ember</a:t>
            </a:r>
          </a:p>
          <a:p>
            <a:pPr algn="r"/>
            <a:r>
              <a:rPr lang="hu-HU" altLang="hu-HU" sz="2400" b="1">
                <a:solidFill>
                  <a:srgbClr val="CC3300"/>
                </a:solidFill>
              </a:rPr>
              <a:t>Vakrepülés</a:t>
            </a:r>
          </a:p>
          <a:p>
            <a:pPr algn="r"/>
            <a:r>
              <a:rPr lang="hu-HU" altLang="hu-HU" sz="2400" b="1">
                <a:solidFill>
                  <a:srgbClr val="CC3300"/>
                </a:solidFill>
              </a:rPr>
              <a:t>Rizikó vállalás</a:t>
            </a:r>
          </a:p>
          <a:p>
            <a:pPr algn="r"/>
            <a:r>
              <a:rPr lang="hu-HU" altLang="hu-HU" sz="2400" b="1">
                <a:solidFill>
                  <a:srgbClr val="CC3300"/>
                </a:solidFill>
              </a:rPr>
              <a:t>Mozgásba tartani</a:t>
            </a:r>
          </a:p>
          <a:p>
            <a:pPr algn="r"/>
            <a:r>
              <a:rPr lang="hu-HU" altLang="hu-HU" sz="2400" b="1">
                <a:solidFill>
                  <a:srgbClr val="CC3300"/>
                </a:solidFill>
              </a:rPr>
              <a:t>Gondolkodó/csináló</a:t>
            </a:r>
          </a:p>
          <a:p>
            <a:pPr algn="r"/>
            <a:r>
              <a:rPr lang="hu-HU" altLang="hu-HU" sz="2400" b="1">
                <a:solidFill>
                  <a:srgbClr val="CC3300"/>
                </a:solidFill>
              </a:rPr>
              <a:t>Taktika/Stratégia</a:t>
            </a:r>
          </a:p>
          <a:p>
            <a:pPr algn="r"/>
            <a:r>
              <a:rPr lang="hu-HU" altLang="hu-HU" sz="2400" b="1" err="1">
                <a:solidFill>
                  <a:srgbClr val="CC3300"/>
                </a:solidFill>
              </a:rPr>
              <a:t>Projectitis</a:t>
            </a:r>
            <a:endParaRPr lang="hu-HU" altLang="hu-HU" sz="2400" b="1">
              <a:solidFill>
                <a:srgbClr val="CC3300"/>
              </a:solidFill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40603183-76A4-1512-9F3E-9E3C556FC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08" y="1520549"/>
            <a:ext cx="6627441" cy="1136133"/>
          </a:xfrm>
          <a:prstGeom prst="rect">
            <a:avLst/>
          </a:prstGeom>
        </p:spPr>
      </p:pic>
      <p:pic>
        <p:nvPicPr>
          <p:cNvPr id="9" name="Kép 8" descr="A képen asztal látható&#10;&#10;Automatikusan generált leírás">
            <a:extLst>
              <a:ext uri="{FF2B5EF4-FFF2-40B4-BE49-F238E27FC236}">
                <a16:creationId xmlns:a16="http://schemas.microsoft.com/office/drawing/2014/main" id="{65EAB1E8-1AD6-804C-D34B-3018FBD89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0391" y="2742143"/>
            <a:ext cx="5688320" cy="3911324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B1A37F3B-4A46-AA2E-254B-C60A3B292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397" y="3703126"/>
            <a:ext cx="1639615" cy="226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B8F830AD-9168-4AFA-95AB-103266C26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07" y="340191"/>
            <a:ext cx="6670638" cy="1325563"/>
          </a:xfrm>
        </p:spPr>
        <p:txBody>
          <a:bodyPr/>
          <a:lstStyle/>
          <a:p>
            <a:r>
              <a:rPr lang="hu-HU" sz="3600"/>
              <a:t>Projektmenedzsment fejlődése a világban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808E082C-2548-94BA-BA55-97C5C1DDA1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27" y="1850551"/>
            <a:ext cx="6234397" cy="4130064"/>
          </a:xfrm>
        </p:spPr>
      </p:pic>
      <p:sp>
        <p:nvSpPr>
          <p:cNvPr id="2" name="Dia számának helye 2">
            <a:extLst>
              <a:ext uri="{FF2B5EF4-FFF2-40B4-BE49-F238E27FC236}">
                <a16:creationId xmlns:a16="http://schemas.microsoft.com/office/drawing/2014/main" id="{A79AFD2D-583A-C7F0-382D-47F816B67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34EDC-682A-4E52-888C-0F134AA657CF}" type="slidenum">
              <a:rPr lang="en-US" altLang="hu-HU"/>
              <a:pPr/>
              <a:t>4</a:t>
            </a:fld>
            <a:endParaRPr lang="en-US" alt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9556814D-FCA9-06B7-3FC5-368692701AC5}"/>
              </a:ext>
            </a:extLst>
          </p:cNvPr>
          <p:cNvSpPr txBox="1"/>
          <p:nvPr/>
        </p:nvSpPr>
        <p:spPr>
          <a:xfrm>
            <a:off x="6522254" y="4875014"/>
            <a:ext cx="5296141" cy="17543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hu-HU">
                <a:solidFill>
                  <a:srgbClr val="000000"/>
                </a:solidFill>
                <a:latin typeface="Arial" panose="020B0604020202020204" pitchFamily="34" charset="0"/>
              </a:rPr>
              <a:t>Tudós PM</a:t>
            </a:r>
            <a:endParaRPr lang="en-US" sz="1800" b="0" i="0" u="none" strike="noStrike" baseline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A mérnöki feladatok megoldása a fókusz (idő, költség)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hu-HU" sz="1800" b="0" i="0" u="none" strike="noStrike" baseline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1958 PERT. </a:t>
            </a:r>
            <a:r>
              <a:rPr lang="hu-HU" sz="1800" b="0" i="0" u="none" strike="noStrike" baseline="0" err="1">
                <a:solidFill>
                  <a:srgbClr val="000000"/>
                </a:solidFill>
                <a:latin typeface="Arial" panose="020B0604020202020204" pitchFamily="34" charset="0"/>
              </a:rPr>
              <a:t>E.I.DuPont</a:t>
            </a:r>
            <a:r>
              <a:rPr lang="hu-HU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1959 CPM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>
                <a:solidFill>
                  <a:srgbClr val="000000"/>
                </a:solidFill>
                <a:latin typeface="Arial" panose="020B0604020202020204" pitchFamily="34" charset="0"/>
              </a:rPr>
              <a:t>Determinisztikus szemlélet, technikák</a:t>
            </a:r>
            <a:endParaRPr lang="hu-HU" sz="1800" b="0" i="0" u="none" strike="noStrike" baseline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>
                <a:solidFill>
                  <a:srgbClr val="000000"/>
                </a:solidFill>
                <a:latin typeface="Arial" panose="020B0604020202020204" pitchFamily="34" charset="0"/>
              </a:rPr>
              <a:t>PM szervezetek létrejötte</a:t>
            </a:r>
            <a:endParaRPr lang="hu-HU" sz="1800" b="0" i="0" u="none" strike="noStrike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9179A85F-54E0-F269-2020-F730E937B3A4}"/>
              </a:ext>
            </a:extLst>
          </p:cNvPr>
          <p:cNvSpPr txBox="1"/>
          <p:nvPr/>
        </p:nvSpPr>
        <p:spPr>
          <a:xfrm>
            <a:off x="6522252" y="2935891"/>
            <a:ext cx="5296141" cy="17543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hu-HU"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Szervező PM</a:t>
            </a:r>
            <a:endParaRPr lang="en-US" sz="1800" b="0" i="0" u="none" strike="noStrike" baseline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>
                <a:solidFill>
                  <a:srgbClr val="000000"/>
                </a:solidFill>
                <a:latin typeface="Arial" panose="020B0604020202020204" pitchFamily="34" charset="0"/>
              </a:rPr>
              <a:t>Vezetés elméletek (HR, Team)</a:t>
            </a:r>
            <a:endParaRPr lang="hu-HU" sz="1800" b="0" i="0" u="none" strike="noStrike" baseline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>
                <a:solidFill>
                  <a:srgbClr val="000000"/>
                </a:solidFill>
                <a:latin typeface="Arial" panose="020B0604020202020204" pitchFamily="34" charset="0"/>
              </a:rPr>
              <a:t>Szervezeti struktúrák, Mátrix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PMBOK 1983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>
                <a:solidFill>
                  <a:srgbClr val="000000"/>
                </a:solidFill>
                <a:latin typeface="Arial" panose="020B0604020202020204" pitchFamily="34" charset="0"/>
              </a:rPr>
              <a:t>Siker, projekt háromszög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PM m</a:t>
            </a:r>
            <a:r>
              <a:rPr lang="hu-HU">
                <a:solidFill>
                  <a:srgbClr val="000000"/>
                </a:solidFill>
                <a:latin typeface="Arial" panose="020B0604020202020204" pitchFamily="34" charset="0"/>
              </a:rPr>
              <a:t>inősítési rendszer</a:t>
            </a:r>
            <a:endParaRPr lang="hu-HU" sz="1800" b="0" i="0" u="none" strike="noStrike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7F37CCD0-4770-90CA-B51C-B6873888CF4F}"/>
              </a:ext>
            </a:extLst>
          </p:cNvPr>
          <p:cNvSpPr txBox="1"/>
          <p:nvPr/>
        </p:nvSpPr>
        <p:spPr>
          <a:xfrm>
            <a:off x="6542076" y="1045160"/>
            <a:ext cx="5276317" cy="17543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hu-HU"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Stratéga PM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>
                <a:solidFill>
                  <a:srgbClr val="000000"/>
                </a:solidFill>
                <a:latin typeface="Arial" panose="020B0604020202020204" pitchFamily="34" charset="0"/>
              </a:rPr>
              <a:t>Projekt a szervezet stratégiájának megvalósítója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Projekt környezet (portfolió, </a:t>
            </a:r>
            <a:r>
              <a:rPr lang="hu-HU" sz="1800" b="0" i="0" u="none" strike="noStrike" baseline="0" err="1">
                <a:solidFill>
                  <a:srgbClr val="000000"/>
                </a:solidFill>
                <a:latin typeface="Arial" panose="020B0604020202020204" pitchFamily="34" charset="0"/>
              </a:rPr>
              <a:t>stakeholder</a:t>
            </a:r>
            <a:r>
              <a:rPr lang="hu-HU"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>
                <a:solidFill>
                  <a:srgbClr val="000000"/>
                </a:solidFill>
                <a:latin typeface="Arial" panose="020B0604020202020204" pitchFamily="34" charset="0"/>
              </a:rPr>
              <a:t>Részterületek önállósodása</a:t>
            </a:r>
            <a:endParaRPr lang="hu-HU" sz="1800" b="0" i="0" u="none" strike="noStrike" baseline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>
                <a:solidFill>
                  <a:srgbClr val="000000"/>
                </a:solidFill>
                <a:latin typeface="Arial" panose="020B0604020202020204" pitchFamily="34" charset="0"/>
              </a:rPr>
              <a:t>A társadalom </a:t>
            </a:r>
            <a:r>
              <a:rPr lang="hu-HU" err="1">
                <a:solidFill>
                  <a:srgbClr val="000000"/>
                </a:solidFill>
                <a:latin typeface="Arial" panose="020B0604020202020204" pitchFamily="34" charset="0"/>
              </a:rPr>
              <a:t>projektesedése</a:t>
            </a:r>
            <a:endParaRPr lang="hu-HU" sz="1800" b="0" i="0" u="none" strike="noStrike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C571CC02-37AF-358F-3B3C-6981C2962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/>
              <a:t>Neumann János 120</a:t>
            </a:r>
            <a:br>
              <a:rPr lang="hu-HU" sz="3600"/>
            </a:br>
            <a:r>
              <a:rPr lang="hu-HU" sz="3600"/>
              <a:t>(Tudós projektek)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4BF2EBDF-8ADF-3143-6E44-288084948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962" y="1684166"/>
            <a:ext cx="10317209" cy="294558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800" b="1">
                <a:solidFill>
                  <a:srgbClr val="FF0000"/>
                </a:solidFill>
              </a:rPr>
              <a:t>1903</a:t>
            </a:r>
            <a:r>
              <a:rPr lang="hu-HU" sz="2800" b="1"/>
              <a:t> -</a:t>
            </a:r>
            <a:r>
              <a:rPr lang="hu-HU" sz="2800" b="1">
                <a:solidFill>
                  <a:srgbClr val="322C7F"/>
                </a:solidFill>
              </a:rPr>
              <a:t>1957</a:t>
            </a:r>
            <a:r>
              <a:rPr lang="hu-HU" sz="2800">
                <a:solidFill>
                  <a:srgbClr val="322C7F"/>
                </a:solidFill>
              </a:rPr>
              <a:t> magyar </a:t>
            </a:r>
            <a:r>
              <a:rPr lang="hu-HU" sz="2800" b="1">
                <a:solidFill>
                  <a:srgbClr val="322C7F"/>
                </a:solidFill>
              </a:rPr>
              <a:t>matematikus, polihisztor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>
                <a:hlinkClick r:id="rId3"/>
              </a:rPr>
              <a:t>https://n120.njszt.hu/</a:t>
            </a:r>
            <a:r>
              <a:rPr lang="hu-HU"/>
              <a:t>  : események, könyvek,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/>
              <a:t>alkotások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hu-HU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/>
              <a:t>Manhattan projekt           UNIVAC-I                  Játékelmélet – EMV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/>
              <a:t>			         </a:t>
            </a:r>
            <a:r>
              <a:rPr lang="hu-HU" sz="1600"/>
              <a:t>Du Pont – CPM 1957 	</a:t>
            </a:r>
            <a:r>
              <a:rPr lang="hu-HU"/>
              <a:t>		</a:t>
            </a:r>
            <a:r>
              <a:rPr lang="hu-HU" sz="1600" err="1"/>
              <a:t>earned</a:t>
            </a:r>
            <a:r>
              <a:rPr lang="hu-HU" sz="1600"/>
              <a:t> </a:t>
            </a:r>
            <a:r>
              <a:rPr lang="hu-HU" sz="1600" err="1"/>
              <a:t>monetary</a:t>
            </a:r>
            <a:r>
              <a:rPr lang="hu-HU" sz="1600"/>
              <a:t> </a:t>
            </a:r>
            <a:r>
              <a:rPr lang="hu-HU" sz="1600" err="1"/>
              <a:t>value</a:t>
            </a:r>
            <a:endParaRPr lang="hu-HU" sz="1600"/>
          </a:p>
        </p:txBody>
      </p:sp>
      <p:pic>
        <p:nvPicPr>
          <p:cNvPr id="28674" name="Picture 3">
            <a:extLst>
              <a:ext uri="{FF2B5EF4-FFF2-40B4-BE49-F238E27FC236}">
                <a16:creationId xmlns:a16="http://schemas.microsoft.com/office/drawing/2014/main" id="{17A475F7-7908-96E6-82B3-B8C1BA932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1482" y="1251266"/>
            <a:ext cx="1794293" cy="170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E253382C-87D2-3CE0-E616-14D3874621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722" y="3992618"/>
            <a:ext cx="3485995" cy="2535799"/>
          </a:xfrm>
          <a:prstGeom prst="rect">
            <a:avLst/>
          </a:prstGeom>
        </p:spPr>
      </p:pic>
      <p:pic>
        <p:nvPicPr>
          <p:cNvPr id="2" name="Picture 2" descr="The Algorithm: Expected Monetary Value (EMV) Decision-Making | District  Data Labs">
            <a:extLst>
              <a:ext uri="{FF2B5EF4-FFF2-40B4-BE49-F238E27FC236}">
                <a16:creationId xmlns:a16="http://schemas.microsoft.com/office/drawing/2014/main" id="{A3F2F9BE-AD61-E16C-3A5B-177710582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8744" y="4492818"/>
            <a:ext cx="3792254" cy="173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443C3292-B5BF-143D-F9EA-9FCB49BB4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9464" y="4583571"/>
            <a:ext cx="2538423" cy="169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611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5A66D28-6450-1E18-F6CF-4D29ED3A0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02F823E-C046-5022-FC99-B028B094F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09" y="1799668"/>
            <a:ext cx="8532329" cy="49648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/>
              <a:t>TIPIK/PM Fórum koncepció: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u-HU" sz="2400"/>
              <a:t>Rövid 15 perces előadásban „villantani”, figyelmet felhívni valamilyen saját PM eredményre, alkalmazott módszerre, tanulságra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u-HU" sz="2400"/>
              <a:t>Kapcsolat teremtés, egymás munkájának megismerése a szünetekben, az esti fogadáson, evvel a Fórumon túli találkozás elősegítése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u-HU" sz="2400"/>
              <a:t>Évente áprilisban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/>
              <a:t>Testvér konferencia </a:t>
            </a:r>
            <a:r>
              <a:rPr lang="hu-HU" sz="2400"/>
              <a:t>(</a:t>
            </a:r>
            <a:r>
              <a:rPr lang="hu-HU" sz="2200"/>
              <a:t>szintén Prónay Gábor szervezésében</a:t>
            </a:r>
            <a:r>
              <a:rPr lang="hu-HU" sz="2400"/>
              <a:t>):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u-HU" sz="2400"/>
              <a:t>Távközlési és Informatikai Marketing Fórum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u-HU" sz="2400"/>
              <a:t>1997. szeptember 24-én az első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u-HU" sz="2400"/>
              <a:t>9 alkalom évente szeptemberben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0CF6C45-2422-75A5-AB41-DD0B6EA92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B061-0C4B-43F5-9962-1648E8C6FA35}" type="slidenum">
              <a:rPr lang="hu-HU" smtClean="0"/>
              <a:t>6</a:t>
            </a:fld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E1EB95B-CD86-3EE5-DF33-D6215BB621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4617" y="4168285"/>
            <a:ext cx="1872776" cy="2596221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66B56A6-DFB6-A550-EF75-9EAAEB6B6B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4617" y="1328264"/>
            <a:ext cx="1872776" cy="2615363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9657D14F-DAB6-17A5-7776-3555FEA5FD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0580" y="211934"/>
            <a:ext cx="6840220" cy="111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84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9AB5318-D7BB-4293-7D89-9456C8B0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53" y="0"/>
            <a:ext cx="7683125" cy="1325563"/>
          </a:xfrm>
        </p:spPr>
        <p:txBody>
          <a:bodyPr/>
          <a:lstStyle/>
          <a:p>
            <a:r>
              <a:rPr lang="hu-HU" sz="3600"/>
              <a:t>PM klubdélutánok – a TIPIK Fórum előzménye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5128C48-FFC9-4933-547E-D8BCBE30F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B061-0C4B-43F5-9962-1648E8C6FA35}" type="slidenum">
              <a:rPr lang="hu-HU" smtClean="0"/>
              <a:t>7</a:t>
            </a:fld>
            <a:endParaRPr lang="hu-HU"/>
          </a:p>
        </p:txBody>
      </p:sp>
      <p:graphicFrame>
        <p:nvGraphicFramePr>
          <p:cNvPr id="10" name="Táblázat 9">
            <a:extLst>
              <a:ext uri="{FF2B5EF4-FFF2-40B4-BE49-F238E27FC236}">
                <a16:creationId xmlns:a16="http://schemas.microsoft.com/office/drawing/2014/main" id="{8815AD18-D767-83BF-D9E4-03AD822BBA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530011"/>
              </p:ext>
            </p:extLst>
          </p:nvPr>
        </p:nvGraphicFramePr>
        <p:xfrm>
          <a:off x="159725" y="1080665"/>
          <a:ext cx="11935610" cy="57773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0532">
                  <a:extLst>
                    <a:ext uri="{9D8B030D-6E8A-4147-A177-3AD203B41FA5}">
                      <a16:colId xmlns:a16="http://schemas.microsoft.com/office/drawing/2014/main" val="3404310960"/>
                    </a:ext>
                  </a:extLst>
                </a:gridCol>
                <a:gridCol w="1751548">
                  <a:extLst>
                    <a:ext uri="{9D8B030D-6E8A-4147-A177-3AD203B41FA5}">
                      <a16:colId xmlns:a16="http://schemas.microsoft.com/office/drawing/2014/main" val="3293661980"/>
                    </a:ext>
                  </a:extLst>
                </a:gridCol>
                <a:gridCol w="2394318">
                  <a:extLst>
                    <a:ext uri="{9D8B030D-6E8A-4147-A177-3AD203B41FA5}">
                      <a16:colId xmlns:a16="http://schemas.microsoft.com/office/drawing/2014/main" val="1312903251"/>
                    </a:ext>
                  </a:extLst>
                </a:gridCol>
                <a:gridCol w="6029212">
                  <a:extLst>
                    <a:ext uri="{9D8B030D-6E8A-4147-A177-3AD203B41FA5}">
                      <a16:colId xmlns:a16="http://schemas.microsoft.com/office/drawing/2014/main" val="1369512002"/>
                    </a:ext>
                  </a:extLst>
                </a:gridCol>
              </a:tblGrid>
              <a:tr h="161161">
                <a:tc>
                  <a:txBody>
                    <a:bodyPr/>
                    <a:lstStyle/>
                    <a:p>
                      <a:pPr algn="l" fontAlgn="t"/>
                      <a:r>
                        <a:rPr lang="hu-HU" sz="1500" b="1" u="none" strike="noStrike">
                          <a:effectLst/>
                          <a:latin typeface="Arial Narrow" panose="020B0606020202030204" pitchFamily="34" charset="0"/>
                        </a:rPr>
                        <a:t>1996. május 30.</a:t>
                      </a:r>
                      <a:endParaRPr lang="hu-HU" sz="15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l" fontAlgn="t"/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just" fontAlgn="t"/>
                      <a:endParaRPr lang="hu-HU" sz="15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500" u="none" strike="noStrike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Államigazgatási </a:t>
                      </a:r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projektek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/>
                </a:tc>
                <a:extLst>
                  <a:ext uri="{0D108BD9-81ED-4DB2-BD59-A6C34878D82A}">
                    <a16:rowId xmlns:a16="http://schemas.microsoft.com/office/drawing/2014/main" val="1794587600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t"/>
                      <a:r>
                        <a:rPr lang="hu-HU" sz="1500" b="1" u="none" strike="noStrike">
                          <a:effectLst/>
                          <a:latin typeface="Arial Narrow" panose="020B0606020202030204" pitchFamily="34" charset="0"/>
                        </a:rPr>
                        <a:t>1996. június 27.</a:t>
                      </a:r>
                      <a:endParaRPr lang="hu-HU" sz="15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just" fontAlgn="t"/>
                      <a:endParaRPr lang="hu-HU" sz="15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just" fontAlgn="t"/>
                      <a:endParaRPr lang="hu-HU" sz="15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PM </a:t>
                      </a:r>
                      <a:r>
                        <a:rPr lang="hu-HU" sz="1500" u="none" strike="noStrike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sikertényezői</a:t>
                      </a:r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 és buktatói,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/>
                </a:tc>
                <a:extLst>
                  <a:ext uri="{0D108BD9-81ED-4DB2-BD59-A6C34878D82A}">
                    <a16:rowId xmlns:a16="http://schemas.microsoft.com/office/drawing/2014/main" val="910832907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500" b="1" u="none" strike="noStrike">
                          <a:effectLst/>
                          <a:latin typeface="Arial Narrow" panose="020B0606020202030204" pitchFamily="34" charset="0"/>
                        </a:rPr>
                        <a:t>1996. szeptember 26.</a:t>
                      </a:r>
                      <a:endParaRPr lang="hu-HU" sz="15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500" u="none" strike="noStrike" err="1">
                          <a:effectLst/>
                          <a:latin typeface="Arial Narrow" panose="020B0606020202030204" pitchFamily="34" charset="0"/>
                        </a:rPr>
                        <a:t>Ulicsák</a:t>
                      </a:r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 Béla 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MATÁV 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PM támogató </a:t>
                      </a:r>
                      <a:r>
                        <a:rPr lang="hu-HU" sz="1500" u="none" strike="noStrike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szoftverek</a:t>
                      </a:r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 összehasonlítása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/>
                </a:tc>
                <a:extLst>
                  <a:ext uri="{0D108BD9-81ED-4DB2-BD59-A6C34878D82A}">
                    <a16:rowId xmlns:a16="http://schemas.microsoft.com/office/drawing/2014/main" val="1060675081"/>
                  </a:ext>
                </a:extLst>
              </a:tr>
              <a:tr h="32232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500" b="1" u="none" strike="noStrike">
                          <a:effectLst/>
                          <a:latin typeface="Arial Narrow" panose="020B0606020202030204" pitchFamily="34" charset="0"/>
                        </a:rPr>
                        <a:t>1996. október 17</a:t>
                      </a:r>
                      <a:endParaRPr lang="hu-HU" sz="15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Forgács Péter  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Neumann International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 az informatikai menedzserek  és PM-ek </a:t>
                      </a:r>
                      <a:r>
                        <a:rPr lang="hu-HU" sz="1500" u="none" strike="noStrike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fejvadászat</a:t>
                      </a:r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ának tapasztalatairól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/>
                </a:tc>
                <a:extLst>
                  <a:ext uri="{0D108BD9-81ED-4DB2-BD59-A6C34878D82A}">
                    <a16:rowId xmlns:a16="http://schemas.microsoft.com/office/drawing/2014/main" val="1221507901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500" b="1" u="none" strike="noStrike">
                          <a:effectLst/>
                          <a:latin typeface="Arial Narrow" panose="020B0606020202030204" pitchFamily="34" charset="0"/>
                        </a:rPr>
                        <a:t>1996. november 21.</a:t>
                      </a:r>
                      <a:endParaRPr lang="hu-HU" sz="15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Eperjesi - Havrancsik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Szinergia 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a </a:t>
                      </a:r>
                      <a:r>
                        <a:rPr lang="hu-HU" sz="1500" u="none" strike="noStrike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projektek folyamat </a:t>
                      </a:r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szempontú megközelítéséről 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/>
                </a:tc>
                <a:extLst>
                  <a:ext uri="{0D108BD9-81ED-4DB2-BD59-A6C34878D82A}">
                    <a16:rowId xmlns:a16="http://schemas.microsoft.com/office/drawing/2014/main" val="2656986430"/>
                  </a:ext>
                </a:extLst>
              </a:tr>
              <a:tr h="32232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500" b="1" u="none" strike="noStrike">
                          <a:effectLst/>
                          <a:latin typeface="Arial Narrow" panose="020B0606020202030204" pitchFamily="34" charset="0"/>
                        </a:rPr>
                        <a:t>1996. december 19.</a:t>
                      </a:r>
                      <a:endParaRPr lang="hu-HU" sz="15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just" fontAlgn="ctr"/>
                      <a:endParaRPr lang="hu-HU" sz="15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just" fontAlgn="ctr"/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hazai nagyvállalatnál alkalmazott PM módszertanok tapasztalatai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/>
                </a:tc>
                <a:extLst>
                  <a:ext uri="{0D108BD9-81ED-4DB2-BD59-A6C34878D82A}">
                    <a16:rowId xmlns:a16="http://schemas.microsoft.com/office/drawing/2014/main" val="2466096621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500" b="1" u="none" strike="noStrike">
                          <a:effectLst/>
                          <a:latin typeface="Arial Narrow" panose="020B0606020202030204" pitchFamily="34" charset="0"/>
                        </a:rPr>
                        <a:t>1997. január 16.</a:t>
                      </a:r>
                      <a:endParaRPr lang="hu-HU" sz="15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Ernődi Péter  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IBM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IBM  </a:t>
                      </a:r>
                      <a:r>
                        <a:rPr lang="hu-HU" sz="1500" u="none" strike="noStrike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ISO minősítést </a:t>
                      </a:r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szerzett PM módszertanáról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/>
                </a:tc>
                <a:extLst>
                  <a:ext uri="{0D108BD9-81ED-4DB2-BD59-A6C34878D82A}">
                    <a16:rowId xmlns:a16="http://schemas.microsoft.com/office/drawing/2014/main" val="2959418413"/>
                  </a:ext>
                </a:extLst>
              </a:tr>
              <a:tr h="32232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500" b="1" u="none" strike="noStrike">
                          <a:effectLst/>
                          <a:latin typeface="Arial Narrow" panose="020B0606020202030204" pitchFamily="34" charset="0"/>
                        </a:rPr>
                        <a:t>1997. február 13.</a:t>
                      </a:r>
                      <a:endParaRPr lang="hu-HU" sz="15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Eperjesi Tibor  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Szinergia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a projekt</a:t>
                      </a:r>
                      <a:r>
                        <a:rPr lang="hu-HU" sz="1500" u="none" strike="noStrike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 sikerének  </a:t>
                      </a:r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tényezőiről és a szokásos buktatókról.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/>
                </a:tc>
                <a:extLst>
                  <a:ext uri="{0D108BD9-81ED-4DB2-BD59-A6C34878D82A}">
                    <a16:rowId xmlns:a16="http://schemas.microsoft.com/office/drawing/2014/main" val="214874289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500" b="1" u="none" strike="noStrike">
                          <a:effectLst/>
                          <a:latin typeface="Arial Narrow" panose="020B0606020202030204" pitchFamily="34" charset="0"/>
                        </a:rPr>
                        <a:t>1997. március 12. </a:t>
                      </a:r>
                      <a:endParaRPr lang="hu-HU" sz="15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Kovács Attila  </a:t>
                      </a:r>
                      <a:endParaRPr lang="hu-HU" sz="15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Inteltrade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 A PM szerepe komplex </a:t>
                      </a:r>
                      <a:r>
                        <a:rPr lang="hu-HU" sz="1500" u="none" strike="noStrike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beszerzések</a:t>
                      </a:r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 esetén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/>
                </a:tc>
                <a:extLst>
                  <a:ext uri="{0D108BD9-81ED-4DB2-BD59-A6C34878D82A}">
                    <a16:rowId xmlns:a16="http://schemas.microsoft.com/office/drawing/2014/main" val="547967372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500" b="1" u="none" strike="noStrike">
                          <a:effectLst/>
                          <a:latin typeface="Arial Narrow" panose="020B0606020202030204" pitchFamily="34" charset="0"/>
                        </a:rPr>
                        <a:t>1997. április 17.</a:t>
                      </a:r>
                      <a:endParaRPr lang="hu-HU" sz="15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500" u="none" strike="noStrike">
                          <a:effectLst/>
                          <a:highlight>
                            <a:srgbClr val="00FFFF"/>
                          </a:highlight>
                          <a:latin typeface="Arial Narrow" panose="020B0606020202030204" pitchFamily="34" charset="0"/>
                        </a:rPr>
                        <a:t>dr. </a:t>
                      </a:r>
                      <a:r>
                        <a:rPr lang="hu-HU" sz="1500" u="none" strike="noStrike" err="1">
                          <a:effectLst/>
                          <a:highlight>
                            <a:srgbClr val="00FFFF"/>
                          </a:highlight>
                          <a:latin typeface="Arial Narrow" panose="020B0606020202030204" pitchFamily="34" charset="0"/>
                        </a:rPr>
                        <a:t>Menich</a:t>
                      </a:r>
                      <a:r>
                        <a:rPr lang="hu-HU" sz="1500" u="none" strike="noStrike">
                          <a:effectLst/>
                          <a:highlight>
                            <a:srgbClr val="00FFFF"/>
                          </a:highlight>
                          <a:latin typeface="Arial Narrow" panose="020B0606020202030204" pitchFamily="34" charset="0"/>
                        </a:rPr>
                        <a:t> Péter 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Volánbusz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Közlekedési szövetség létrehozása - </a:t>
                      </a:r>
                      <a:r>
                        <a:rPr lang="hu-HU" sz="1500" u="none" strike="noStrike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esettanulmány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/>
                </a:tc>
                <a:extLst>
                  <a:ext uri="{0D108BD9-81ED-4DB2-BD59-A6C34878D82A}">
                    <a16:rowId xmlns:a16="http://schemas.microsoft.com/office/drawing/2014/main" val="3934682702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500" b="1" u="none" strike="noStrike">
                          <a:effectLst/>
                          <a:latin typeface="Arial Narrow" panose="020B0606020202030204" pitchFamily="34" charset="0"/>
                        </a:rPr>
                        <a:t>1997. május 15.</a:t>
                      </a:r>
                      <a:endParaRPr lang="hu-HU" sz="15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Mészárosné </a:t>
                      </a:r>
                      <a:r>
                        <a:rPr lang="hu-HU" sz="1500" u="none" strike="noStrike" err="1">
                          <a:effectLst/>
                          <a:latin typeface="Arial Narrow" panose="020B0606020202030204" pitchFamily="34" charset="0"/>
                        </a:rPr>
                        <a:t>Divinyi</a:t>
                      </a:r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 Marian 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KELER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egy pénzügy-informatikai beszerzési projekt tanulságairól.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/>
                </a:tc>
                <a:extLst>
                  <a:ext uri="{0D108BD9-81ED-4DB2-BD59-A6C34878D82A}">
                    <a16:rowId xmlns:a16="http://schemas.microsoft.com/office/drawing/2014/main" val="1903766667"/>
                  </a:ext>
                </a:extLst>
              </a:tr>
              <a:tr h="32232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500" b="1" u="none" strike="noStrike">
                          <a:effectLst/>
                          <a:latin typeface="Arial Narrow" panose="020B0606020202030204" pitchFamily="34" charset="0"/>
                        </a:rPr>
                        <a:t>1997. június 12.</a:t>
                      </a:r>
                      <a:endParaRPr lang="hu-HU" sz="15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500" u="none" strike="noStrike">
                          <a:effectLst/>
                          <a:highlight>
                            <a:srgbClr val="00FFFF"/>
                          </a:highlight>
                          <a:latin typeface="Arial Narrow" panose="020B0606020202030204" pitchFamily="34" charset="0"/>
                        </a:rPr>
                        <a:t>dr. Rába Ferenc 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Országos Nyugdíjbiztosítási Főig.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Nyugdíjreformmal kapcsolatos nyilvántartások informatikai kérdései - </a:t>
                      </a:r>
                      <a:r>
                        <a:rPr lang="hu-HU" sz="1500" u="none" strike="noStrike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esettanulmány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/>
                </a:tc>
                <a:extLst>
                  <a:ext uri="{0D108BD9-81ED-4DB2-BD59-A6C34878D82A}">
                    <a16:rowId xmlns:a16="http://schemas.microsoft.com/office/drawing/2014/main" val="2680310821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500" b="1" u="none" strike="noStrike">
                          <a:effectLst/>
                          <a:latin typeface="Arial Narrow" panose="020B0606020202030204" pitchFamily="34" charset="0"/>
                        </a:rPr>
                        <a:t>1997. szeptember 18. </a:t>
                      </a:r>
                      <a:endParaRPr lang="hu-HU" sz="15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500" u="none" strike="noStrike">
                          <a:effectLst/>
                          <a:highlight>
                            <a:srgbClr val="00FFFF"/>
                          </a:highlight>
                          <a:latin typeface="Arial Narrow" panose="020B0606020202030204" pitchFamily="34" charset="0"/>
                        </a:rPr>
                        <a:t>dr. Pásztory Tamás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MATÁV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 A projekt irányítás aktuális kérdései 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/>
                </a:tc>
                <a:extLst>
                  <a:ext uri="{0D108BD9-81ED-4DB2-BD59-A6C34878D82A}">
                    <a16:rowId xmlns:a16="http://schemas.microsoft.com/office/drawing/2014/main" val="815504961"/>
                  </a:ext>
                </a:extLst>
              </a:tr>
              <a:tr h="32232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500" b="1" u="none" strike="noStrike">
                          <a:effectLst/>
                          <a:latin typeface="Arial Narrow" panose="020B0606020202030204" pitchFamily="34" charset="0"/>
                        </a:rPr>
                        <a:t>1997. október 16.</a:t>
                      </a:r>
                      <a:endParaRPr lang="hu-HU" sz="15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Kiss Donát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ASK Kft.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az </a:t>
                      </a:r>
                      <a:r>
                        <a:rPr lang="hu-HU" sz="1500" u="none" strike="noStrike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elektronikai gyártás </a:t>
                      </a:r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projekt irányítási igényei és tapasztalatai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/>
                </a:tc>
                <a:extLst>
                  <a:ext uri="{0D108BD9-81ED-4DB2-BD59-A6C34878D82A}">
                    <a16:rowId xmlns:a16="http://schemas.microsoft.com/office/drawing/2014/main" val="587923360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500" b="1" u="none" strike="noStrike">
                          <a:effectLst/>
                          <a:latin typeface="Arial Narrow" panose="020B0606020202030204" pitchFamily="34" charset="0"/>
                        </a:rPr>
                        <a:t>1997. november 13.</a:t>
                      </a:r>
                      <a:endParaRPr lang="hu-HU" sz="15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500" u="none" strike="noStrike">
                          <a:effectLst/>
                          <a:highlight>
                            <a:srgbClr val="00FFFF"/>
                          </a:highlight>
                          <a:latin typeface="Arial Narrow" panose="020B0606020202030204" pitchFamily="34" charset="0"/>
                        </a:rPr>
                        <a:t>Pap Gyula 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OTP Bank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egy nagy biztonságú rendszer </a:t>
                      </a:r>
                      <a:r>
                        <a:rPr lang="hu-HU" sz="1500" u="none" strike="noStrike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katasztrófa terve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/>
                </a:tc>
                <a:extLst>
                  <a:ext uri="{0D108BD9-81ED-4DB2-BD59-A6C34878D82A}">
                    <a16:rowId xmlns:a16="http://schemas.microsoft.com/office/drawing/2014/main" val="387014115"/>
                  </a:ext>
                </a:extLst>
              </a:tr>
              <a:tr h="32232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500" b="1" u="none" strike="noStrike">
                          <a:effectLst/>
                          <a:latin typeface="Arial Narrow" panose="020B0606020202030204" pitchFamily="34" charset="0"/>
                        </a:rPr>
                        <a:t>1997. december 11. </a:t>
                      </a:r>
                      <a:endParaRPr lang="hu-HU" sz="15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dr. </a:t>
                      </a:r>
                      <a:r>
                        <a:rPr lang="hu-HU" sz="1500" u="none" strike="noStrike" err="1">
                          <a:effectLst/>
                          <a:latin typeface="Arial Narrow" panose="020B0606020202030204" pitchFamily="34" charset="0"/>
                        </a:rPr>
                        <a:t>Lövey</a:t>
                      </a:r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 Imre 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Szinergia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különböző</a:t>
                      </a:r>
                      <a:r>
                        <a:rPr lang="hu-HU" sz="1500" u="none" strike="noStrike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 kultúrák </a:t>
                      </a:r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illesztése és hatásuk a projekt menedzsmentre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/>
                </a:tc>
                <a:extLst>
                  <a:ext uri="{0D108BD9-81ED-4DB2-BD59-A6C34878D82A}">
                    <a16:rowId xmlns:a16="http://schemas.microsoft.com/office/drawing/2014/main" val="3369697984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500" b="1" u="none" strike="noStrike">
                          <a:effectLst/>
                          <a:latin typeface="Arial Narrow" panose="020B0606020202030204" pitchFamily="34" charset="0"/>
                        </a:rPr>
                        <a:t>1998. január 15. </a:t>
                      </a:r>
                      <a:endParaRPr lang="hu-HU" sz="15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500" u="none" strike="noStrike">
                          <a:effectLst/>
                          <a:highlight>
                            <a:srgbClr val="00FFFF"/>
                          </a:highlight>
                          <a:latin typeface="Arial Narrow" panose="020B0606020202030204" pitchFamily="34" charset="0"/>
                        </a:rPr>
                        <a:t>Horváth János </a:t>
                      </a:r>
                      <a:r>
                        <a:rPr lang="hu-HU" sz="1500" u="none" strike="noStrike" err="1">
                          <a:effectLst/>
                          <a:highlight>
                            <a:srgbClr val="00FFFF"/>
                          </a:highlight>
                          <a:latin typeface="Arial Narrow" panose="020B0606020202030204" pitchFamily="34" charset="0"/>
                        </a:rPr>
                        <a:t>államtitkárh</a:t>
                      </a:r>
                      <a:r>
                        <a:rPr lang="hu-HU" sz="1500" u="none" strike="noStrike">
                          <a:effectLst/>
                          <a:highlight>
                            <a:srgbClr val="00FFFF"/>
                          </a:highlight>
                          <a:latin typeface="Arial Narrow" panose="020B0606020202030204" pitchFamily="34" charset="0"/>
                        </a:rPr>
                        <a:t>.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Miniszterelnöki Hivatal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a projekt irányítás</a:t>
                      </a:r>
                      <a:r>
                        <a:rPr lang="hu-HU" sz="1500" u="none" strike="noStrike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 államigazgatási </a:t>
                      </a:r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gyakorlata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/>
                </a:tc>
                <a:extLst>
                  <a:ext uri="{0D108BD9-81ED-4DB2-BD59-A6C34878D82A}">
                    <a16:rowId xmlns:a16="http://schemas.microsoft.com/office/drawing/2014/main" val="3407284309"/>
                  </a:ext>
                </a:extLst>
              </a:tr>
              <a:tr h="32232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500" b="1" u="none" strike="noStrike">
                          <a:effectLst/>
                          <a:latin typeface="Arial Narrow" panose="020B0606020202030204" pitchFamily="34" charset="0"/>
                        </a:rPr>
                        <a:t>1998. február 19. </a:t>
                      </a:r>
                      <a:endParaRPr lang="hu-HU" sz="15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dr. Hajdú Miklós 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BME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>
                          <a:effectLst/>
                          <a:latin typeface="Arial Narrow" panose="020B0606020202030204" pitchFamily="34" charset="0"/>
                        </a:rPr>
                        <a:t>Network </a:t>
                      </a:r>
                      <a:r>
                        <a:rPr lang="en-US" sz="1500" u="none" strike="noStrike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Scheduling</a:t>
                      </a:r>
                      <a:r>
                        <a:rPr lang="en-US" sz="1500" u="none" strike="noStrike">
                          <a:effectLst/>
                          <a:latin typeface="Arial Narrow" panose="020B0606020202030204" pitchFamily="34" charset="0"/>
                        </a:rPr>
                        <a:t> Techniques for Construction Project Management c. </a:t>
                      </a:r>
                      <a:r>
                        <a:rPr lang="en-US" sz="1500" u="none" strike="noStrike" err="1">
                          <a:effectLst/>
                          <a:latin typeface="Arial Narrow" panose="020B0606020202030204" pitchFamily="34" charset="0"/>
                        </a:rPr>
                        <a:t>könyvének</a:t>
                      </a:r>
                      <a:r>
                        <a:rPr lang="en-US" sz="1500" u="none" strike="noStrike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500" u="none" strike="noStrike" err="1">
                          <a:effectLst/>
                          <a:latin typeface="Arial Narrow" panose="020B0606020202030204" pitchFamily="34" charset="0"/>
                        </a:rPr>
                        <a:t>bemutatása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/>
                </a:tc>
                <a:extLst>
                  <a:ext uri="{0D108BD9-81ED-4DB2-BD59-A6C34878D82A}">
                    <a16:rowId xmlns:a16="http://schemas.microsoft.com/office/drawing/2014/main" val="3604882465"/>
                  </a:ext>
                </a:extLst>
              </a:tr>
              <a:tr h="32232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500" b="1" u="none" strike="noStrike">
                          <a:effectLst/>
                          <a:latin typeface="Arial Narrow" panose="020B0606020202030204" pitchFamily="34" charset="0"/>
                        </a:rPr>
                        <a:t>1998. március 19.</a:t>
                      </a:r>
                      <a:endParaRPr lang="hu-HU" sz="15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Udvaros Gábor 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Digital Magyarország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az </a:t>
                      </a:r>
                      <a:r>
                        <a:rPr lang="hu-HU" sz="1500" u="none" strike="noStrike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integrált vállalatirányítási </a:t>
                      </a:r>
                      <a:r>
                        <a:rPr lang="hu-HU" sz="1500" u="none" strike="noStrike">
                          <a:effectLst/>
                          <a:latin typeface="Arial Narrow" panose="020B0606020202030204" pitchFamily="34" charset="0"/>
                        </a:rPr>
                        <a:t>szoftver rendszerek bevezetésének projekt irányítása</a:t>
                      </a:r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74" marR="7674" marT="7674" marB="0"/>
                </a:tc>
                <a:extLst>
                  <a:ext uri="{0D108BD9-81ED-4DB2-BD59-A6C34878D82A}">
                    <a16:rowId xmlns:a16="http://schemas.microsoft.com/office/drawing/2014/main" val="2428432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75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3353959-FA81-293B-5F40-6B784D4C8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709" y="374853"/>
            <a:ext cx="8174528" cy="1325563"/>
          </a:xfrm>
        </p:spPr>
        <p:txBody>
          <a:bodyPr/>
          <a:lstStyle/>
          <a:p>
            <a:r>
              <a:rPr lang="hu-HU" sz="2800"/>
              <a:t>Bölcső: Andrássy út 3. alatti </a:t>
            </a:r>
            <a:r>
              <a:rPr lang="hu-HU" sz="2800" err="1"/>
              <a:t>Saxlehner</a:t>
            </a:r>
            <a:r>
              <a:rPr lang="hu-HU" sz="2800"/>
              <a:t>-palota</a:t>
            </a:r>
          </a:p>
        </p:txBody>
      </p:sp>
      <p:pic>
        <p:nvPicPr>
          <p:cNvPr id="15" name="Tartalom helye 14" descr="A képen beltéri, személy, asztal, fal látható&#10;&#10;Automatikusan generált leírás">
            <a:extLst>
              <a:ext uri="{FF2B5EF4-FFF2-40B4-BE49-F238E27FC236}">
                <a16:creationId xmlns:a16="http://schemas.microsoft.com/office/drawing/2014/main" id="{E95DCE7A-0A29-D2A6-4D49-EF18B26E39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6191" y="1555469"/>
            <a:ext cx="3073419" cy="2279059"/>
          </a:xfr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14BC9D5-C7D6-FB60-CE17-16A54320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B061-0C4B-43F5-9962-1648E8C6FA35}" type="slidenum">
              <a:rPr lang="hu-HU" smtClean="0"/>
              <a:t>8</a:t>
            </a:fld>
            <a:endParaRPr lang="hu-HU"/>
          </a:p>
        </p:txBody>
      </p:sp>
      <p:pic>
        <p:nvPicPr>
          <p:cNvPr id="1030" name="Picture 6" descr="false">
            <a:extLst>
              <a:ext uri="{FF2B5EF4-FFF2-40B4-BE49-F238E27FC236}">
                <a16:creationId xmlns:a16="http://schemas.microsoft.com/office/drawing/2014/main" id="{F0EBC62E-BC71-86C3-0CF4-A8B90BB98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007" y="4375517"/>
            <a:ext cx="1732004" cy="235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z Andrássy út egyik legszebb házát gyógyvízmilliomosok építették: a  Saxlehner-palotáról | egy.hu">
            <a:extLst>
              <a:ext uri="{FF2B5EF4-FFF2-40B4-BE49-F238E27FC236}">
                <a16:creationId xmlns:a16="http://schemas.microsoft.com/office/drawing/2014/main" id="{7846BC9C-6FE2-B316-8928-07D8AFA3D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9589" y="4356212"/>
            <a:ext cx="1795648" cy="239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lhagyatott Andrássy úti palotákból elegáns hotel">
            <a:extLst>
              <a:ext uri="{FF2B5EF4-FFF2-40B4-BE49-F238E27FC236}">
                <a16:creationId xmlns:a16="http://schemas.microsoft.com/office/drawing/2014/main" id="{4B6921E4-250D-4366-79C7-C7F9B6519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5486" y="4508576"/>
            <a:ext cx="3182219" cy="212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axlehner-palota - Postamúzeum - Andrássy út 3. - Budapest | Capital of  hungary, Leaning tower of pisa, Budapest">
            <a:extLst>
              <a:ext uri="{FF2B5EF4-FFF2-40B4-BE49-F238E27FC236}">
                <a16:creationId xmlns:a16="http://schemas.microsoft.com/office/drawing/2014/main" id="{904DD49F-0CF9-51E6-8872-16E683F34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514" y="1009081"/>
            <a:ext cx="4502558" cy="300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7386D4C9-F42C-0CFD-F197-D12D31E4D1DD}"/>
              </a:ext>
            </a:extLst>
          </p:cNvPr>
          <p:cNvSpPr txBox="1"/>
          <p:nvPr/>
        </p:nvSpPr>
        <p:spPr>
          <a:xfrm>
            <a:off x="8966296" y="2541866"/>
            <a:ext cx="32257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buFont typeface="Arial" panose="020B0604020202020204" pitchFamily="34" charset="0"/>
              <a:buChar char="•"/>
            </a:pPr>
            <a:r>
              <a:rPr lang="hu-HU" b="1">
                <a:solidFill>
                  <a:schemeClr val="tx2"/>
                </a:solidFill>
              </a:rPr>
              <a:t>Tervező: Czigler Győző </a:t>
            </a:r>
          </a:p>
          <a:p>
            <a:pPr marL="268288" indent="-268288"/>
            <a:r>
              <a:rPr lang="hu-HU" b="1">
                <a:solidFill>
                  <a:schemeClr val="tx2"/>
                </a:solidFill>
              </a:rPr>
              <a:t>      1884–1886 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hu-HU" b="1" err="1">
                <a:solidFill>
                  <a:schemeClr val="tx2"/>
                </a:solidFill>
              </a:rPr>
              <a:t>Saxlehner</a:t>
            </a:r>
            <a:r>
              <a:rPr lang="hu-HU" b="1">
                <a:solidFill>
                  <a:schemeClr val="tx2"/>
                </a:solidFill>
              </a:rPr>
              <a:t> András, a Hunyadi keserűvíz forgalmazója 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hu-HU" b="1">
                <a:solidFill>
                  <a:schemeClr val="tx2"/>
                </a:solidFill>
              </a:rPr>
              <a:t>1972-től 2012-ig a Magyar Posta bérelte,  itt működtette a Postamúzeumot.</a:t>
            </a:r>
          </a:p>
        </p:txBody>
      </p:sp>
    </p:spTree>
    <p:extLst>
      <p:ext uri="{BB962C8B-B14F-4D97-AF65-F5344CB8AC3E}">
        <p14:creationId xmlns:p14="http://schemas.microsoft.com/office/powerpoint/2010/main" val="3452731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5A66D28-6450-1E18-F6CF-4D29ED3A0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0CF6C45-2422-75A5-AB41-DD0B6EA92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B061-0C4B-43F5-9962-1648E8C6FA35}" type="slidenum">
              <a:rPr lang="hu-HU" smtClean="0"/>
              <a:t>9</a:t>
            </a:fld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F66B56A6-DFB6-A550-EF75-9EAAEB6B6B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719" y="1590435"/>
            <a:ext cx="3615461" cy="5055631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9657D14F-DAB6-17A5-7776-3555FEA5FD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0580" y="211934"/>
            <a:ext cx="6840220" cy="111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85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322C7F"/>
      </a:dk1>
      <a:lt1>
        <a:sysClr val="window" lastClr="FFFFFF"/>
      </a:lt1>
      <a:dk2>
        <a:srgbClr val="000000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eumann">
      <a:majorFont>
        <a:latin typeface="Roboto Bold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6A11209-ED56-4238-9D5F-3CEE243A6813}" vid="{4A5ADC07-B3F4-4330-AF1B-E8F31A8C157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8FFC850A41614948932E646569D8860B" ma:contentTypeVersion="15" ma:contentTypeDescription="Új dokumentum létrehozása." ma:contentTypeScope="" ma:versionID="1f3c903e612718e1b5c62bdd3c4830ca">
  <xsd:schema xmlns:xsd="http://www.w3.org/2001/XMLSchema" xmlns:xs="http://www.w3.org/2001/XMLSchema" xmlns:p="http://schemas.microsoft.com/office/2006/metadata/properties" xmlns:ns2="553a9daa-88f7-45ef-9525-1b03111d1a1c" xmlns:ns3="f4dc05e6-a323-4a9f-aac4-816ad4a6c401" targetNamespace="http://schemas.microsoft.com/office/2006/metadata/properties" ma:root="true" ma:fieldsID="970ac5f08692d4a5dc3d4af4a4b1b3d1" ns2:_="" ns3:_="">
    <xsd:import namespace="553a9daa-88f7-45ef-9525-1b03111d1a1c"/>
    <xsd:import namespace="f4dc05e6-a323-4a9f-aac4-816ad4a6c4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3a9daa-88f7-45ef-9525-1b03111d1a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Képcímkék" ma:readOnly="false" ma:fieldId="{5cf76f15-5ced-4ddc-b409-7134ff3c332f}" ma:taxonomyMulti="true" ma:sspId="3d9ff174-9c06-408e-b0e6-077b1b4540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dc05e6-a323-4a9f-aac4-816ad4a6c40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50d0a18-ee75-4043-8f6c-c653128675f4}" ma:internalName="TaxCatchAll" ma:showField="CatchAllData" ma:web="f4dc05e6-a323-4a9f-aac4-816ad4a6c4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53a9daa-88f7-45ef-9525-1b03111d1a1c">
      <Terms xmlns="http://schemas.microsoft.com/office/infopath/2007/PartnerControls"/>
    </lcf76f155ced4ddcb4097134ff3c332f>
    <TaxCatchAll xmlns="f4dc05e6-a323-4a9f-aac4-816ad4a6c401" xsi:nil="true"/>
  </documentManagement>
</p:properties>
</file>

<file path=customXml/itemProps1.xml><?xml version="1.0" encoding="utf-8"?>
<ds:datastoreItem xmlns:ds="http://schemas.openxmlformats.org/officeDocument/2006/customXml" ds:itemID="{A485096E-80C4-43B6-9F61-2C07F2B0DF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64B693-9F78-46EC-B0F7-8E77935EB18C}">
  <ds:schemaRefs>
    <ds:schemaRef ds:uri="553a9daa-88f7-45ef-9525-1b03111d1a1c"/>
    <ds:schemaRef ds:uri="f4dc05e6-a323-4a9f-aac4-816ad4a6c40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BFDA0BC-1C21-4EE9-8989-E9AB3BF97CE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2094</Words>
  <Application>Microsoft Macintosh PowerPoint</Application>
  <PresentationFormat>Szélesvásznú</PresentationFormat>
  <Paragraphs>439</Paragraphs>
  <Slides>28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36" baseType="lpstr">
      <vt:lpstr>Arial</vt:lpstr>
      <vt:lpstr>Arial Narrow</vt:lpstr>
      <vt:lpstr>Calibri</vt:lpstr>
      <vt:lpstr>Google Sans</vt:lpstr>
      <vt:lpstr>Roboto Bold</vt:lpstr>
      <vt:lpstr>Roboto Light</vt:lpstr>
      <vt:lpstr>Times New Roman</vt:lpstr>
      <vt:lpstr>Office Theme</vt:lpstr>
      <vt:lpstr>PowerPoint-bemutató</vt:lpstr>
      <vt:lpstr>PowerPoint-bemutató</vt:lpstr>
      <vt:lpstr>Harvard Business Review 1959. May-June – Paul O. Gaddis</vt:lpstr>
      <vt:lpstr>Projektmenedzsment fejlődése a világban</vt:lpstr>
      <vt:lpstr>Neumann János 120 (Tudós projektek)</vt:lpstr>
      <vt:lpstr>PowerPoint-bemutató</vt:lpstr>
      <vt:lpstr>PM klubdélutánok – a TIPIK Fórum előzménye</vt:lpstr>
      <vt:lpstr>Bölcső: Andrássy út 3. alatti Saxlehner-palota</vt:lpstr>
      <vt:lpstr>PowerPoint-bemutató</vt:lpstr>
      <vt:lpstr>PowerPoint-bemutató</vt:lpstr>
      <vt:lpstr>PM Fórum klasszikus helyszíne: Thermal Hotel, Margitsziget</vt:lpstr>
      <vt:lpstr>Képek az 1999-es Fórumról</vt:lpstr>
      <vt:lpstr>Konferencia innováció:  Kerekasztal beszélgetések</vt:lpstr>
      <vt:lpstr>A Fórum kommunikációja</vt:lpstr>
      <vt:lpstr>Emlékezetes témák az első Fórumokról</vt:lpstr>
      <vt:lpstr>Adatok az első 14 évről  - 322 előadó, 435 előadás, 173 cég  - ezek iparági megoszlása  </vt:lpstr>
      <vt:lpstr>Az ÉV Projektmenedzsere Díj elindítása Kezdeményező: Szalay Imre A TIPIK Fórum szervezésébe integráló: Prónay Gábor</vt:lpstr>
      <vt:lpstr>Konferencia innováció:  Kérdőív a hazai PM helyzetről 2008-tól</vt:lpstr>
      <vt:lpstr>PM kilátások megítélése 2009-2022</vt:lpstr>
      <vt:lpstr>A felmérés kiemelt témái</vt:lpstr>
      <vt:lpstr>A PM kultúra (hitek és értékek) és a PM közösség</vt:lpstr>
      <vt:lpstr>Projektmenedzsment idővonalunk</vt:lpstr>
      <vt:lpstr>Két, az eseményeket alakító megegyezés</vt:lpstr>
      <vt:lpstr>A PM közösség fejlődése itthon</vt:lpstr>
      <vt:lpstr>Projektmenedzsment szakmává válása még előttünk (hány a 15 feltételből?)</vt:lpstr>
      <vt:lpstr>Hazai PM szakma fejlődése</vt:lpstr>
      <vt:lpstr>Konferencia innováció:  Tematikus PM Fórumok </vt:lpstr>
      <vt:lpstr>Prónay Gábor nemcsak kialakítója, szervezője, anyagi bázisának megteremtője a TIPIK/PM Fórumnak, hanem előadásaival tartalmilag is sokat hozzátett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ECDL - a Neumann János Számítógép-tudományi Társaság egyik pillére</dc:title>
  <dc:creator>Imre Szalay</dc:creator>
  <cp:lastModifiedBy>Nagy Péter</cp:lastModifiedBy>
  <cp:revision>1</cp:revision>
  <cp:lastPrinted>2022-09-20T14:32:48Z</cp:lastPrinted>
  <dcterms:created xsi:type="dcterms:W3CDTF">2020-03-04T22:53:06Z</dcterms:created>
  <dcterms:modified xsi:type="dcterms:W3CDTF">2023-04-13T07:10:10Z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0x0101008FFC850A41614948932E646569D8860B</vt:lpwstr>
  </property>
</Properties>
</file>